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8" r:id="rId2"/>
    <p:sldId id="289" r:id="rId3"/>
    <p:sldId id="340" r:id="rId4"/>
    <p:sldId id="341" r:id="rId5"/>
    <p:sldId id="293" r:id="rId6"/>
    <p:sldId id="294" r:id="rId7"/>
    <p:sldId id="342" r:id="rId8"/>
    <p:sldId id="296" r:id="rId9"/>
    <p:sldId id="345" r:id="rId10"/>
    <p:sldId id="343" r:id="rId11"/>
    <p:sldId id="298" r:id="rId12"/>
    <p:sldId id="346" r:id="rId13"/>
    <p:sldId id="347" r:id="rId14"/>
    <p:sldId id="303" r:id="rId15"/>
    <p:sldId id="304" r:id="rId16"/>
    <p:sldId id="309" r:id="rId17"/>
    <p:sldId id="312" r:id="rId18"/>
    <p:sldId id="353" r:id="rId19"/>
    <p:sldId id="348" r:id="rId20"/>
    <p:sldId id="354" r:id="rId21"/>
    <p:sldId id="355" r:id="rId22"/>
    <p:sldId id="326" r:id="rId23"/>
    <p:sldId id="319" r:id="rId24"/>
    <p:sldId id="325" r:id="rId25"/>
    <p:sldId id="330" r:id="rId26"/>
    <p:sldId id="331" r:id="rId27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CC"/>
    <a:srgbClr val="009900"/>
    <a:srgbClr val="F4F1B2"/>
    <a:srgbClr val="306C58"/>
    <a:srgbClr val="9134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 varScale="1">
        <p:scale>
          <a:sx n="156" d="100"/>
          <a:sy n="156" d="100"/>
        </p:scale>
        <p:origin x="99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5.xml"/><Relationship Id="rId2" Type="http://schemas.openxmlformats.org/officeDocument/2006/relationships/slide" Target="slides/slide11.xml"/><Relationship Id="rId1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3C48A160-B765-4554-8A5E-F42C0D6CE96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C39C5A72-C642-4178-BBCC-E6E31D0FB28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8DAFA8D0-1AE1-41F9-BD5E-D3889E04D80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id="{7B348149-5D31-4675-A7DB-71E942329AF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fld id="{4BCE182E-C9B7-4C55-AB60-6C533F4835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46BDA97-F507-430B-BD69-8F4086498EC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99A227E-34C9-4454-B03B-EE8CA819AD5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37623DB2-8A22-44F2-9387-67232DCB907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C8D48684-B72C-4E77-B2E3-17BD124D55A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BCC50A38-6327-4F6F-A100-D2549AE40A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1FC1AFDD-7796-4D22-8F7F-145E4CAA65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fld id="{3F184729-D457-495D-BA85-0B4D7EE26B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04DA8130-C872-4859-9CF8-8DC2C128CE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13EEE1E-9F13-4DA0-86BE-1600A31966EB}" type="slidenum">
              <a:rPr lang="en-US" altLang="ko-KR"/>
              <a:pPr>
                <a:spcBef>
                  <a:spcPct val="0"/>
                </a:spcBef>
              </a:pPr>
              <a:t>1</a:t>
            </a:fld>
            <a:endParaRPr lang="en-US" altLang="ko-KR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E9A2E9AF-3E47-468A-AF3A-E3BFDA481D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A252B288-1775-4967-8E4F-1B84BC76A0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>
            <a:extLst>
              <a:ext uri="{FF2B5EF4-FFF2-40B4-BE49-F238E27FC236}">
                <a16:creationId xmlns:a16="http://schemas.microsoft.com/office/drawing/2014/main" id="{6A471963-E2F7-44EA-8579-B5B1D371B2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슬라이드 노트 개체 틀 2">
            <a:extLst>
              <a:ext uri="{FF2B5EF4-FFF2-40B4-BE49-F238E27FC236}">
                <a16:creationId xmlns:a16="http://schemas.microsoft.com/office/drawing/2014/main" id="{91FB5381-5FBD-4302-890C-89D925F38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20" name="슬라이드 번호 개체 틀 3">
            <a:extLst>
              <a:ext uri="{FF2B5EF4-FFF2-40B4-BE49-F238E27FC236}">
                <a16:creationId xmlns:a16="http://schemas.microsoft.com/office/drawing/2014/main" id="{6E53C14E-A221-4FD4-9CF1-287FFFD88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E45878A-AADA-4CB7-91FD-9AAEF73976AE}" type="slidenum">
              <a:rPr lang="en-US" altLang="ko-KR"/>
              <a:pPr>
                <a:spcBef>
                  <a:spcPct val="0"/>
                </a:spcBef>
              </a:pPr>
              <a:t>10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슬라이드 이미지 개체 틀 1">
            <a:extLst>
              <a:ext uri="{FF2B5EF4-FFF2-40B4-BE49-F238E27FC236}">
                <a16:creationId xmlns:a16="http://schemas.microsoft.com/office/drawing/2014/main" id="{D3FE3CE2-0844-4BD3-8A5F-18965C0138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6867" name="슬라이드 노트 개체 틀 2">
            <a:extLst>
              <a:ext uri="{FF2B5EF4-FFF2-40B4-BE49-F238E27FC236}">
                <a16:creationId xmlns:a16="http://schemas.microsoft.com/office/drawing/2014/main" id="{1B02D03B-534B-40DD-A6CF-AEDAD76B4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6868" name="슬라이드 번호 개체 틀 3">
            <a:extLst>
              <a:ext uri="{FF2B5EF4-FFF2-40B4-BE49-F238E27FC236}">
                <a16:creationId xmlns:a16="http://schemas.microsoft.com/office/drawing/2014/main" id="{70344886-AFDB-45AC-B3FF-15939C119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E58C274-65F6-4FFA-A01B-854FC119D3A8}" type="slidenum">
              <a:rPr lang="en-US" altLang="ko-KR"/>
              <a:pPr>
                <a:spcBef>
                  <a:spcPct val="0"/>
                </a:spcBef>
              </a:pPr>
              <a:t>11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13650F13-1A70-47B5-80C9-07C8AC36B7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8278A05F-B687-419F-B6EA-0CFFC97CC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79B3E503-27FC-490C-A5D2-A2CB19FA6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FC4B5C2-8338-4617-9A9F-206FC62EFDFC}" type="slidenum">
              <a:rPr lang="en-US" altLang="ko-KR"/>
              <a:pPr>
                <a:spcBef>
                  <a:spcPct val="0"/>
                </a:spcBef>
              </a:pPr>
              <a:t>12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>
            <a:extLst>
              <a:ext uri="{FF2B5EF4-FFF2-40B4-BE49-F238E27FC236}">
                <a16:creationId xmlns:a16="http://schemas.microsoft.com/office/drawing/2014/main" id="{02F8D53E-4D0D-4542-A577-6551229CB8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슬라이드 노트 개체 틀 2">
            <a:extLst>
              <a:ext uri="{FF2B5EF4-FFF2-40B4-BE49-F238E27FC236}">
                <a16:creationId xmlns:a16="http://schemas.microsoft.com/office/drawing/2014/main" id="{428F7164-9D31-4B9A-A8DF-CF9416586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0964" name="슬라이드 번호 개체 틀 3">
            <a:extLst>
              <a:ext uri="{FF2B5EF4-FFF2-40B4-BE49-F238E27FC236}">
                <a16:creationId xmlns:a16="http://schemas.microsoft.com/office/drawing/2014/main" id="{FE2F9681-9BD3-452A-AB1C-873FD3B8B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986B4BE-F756-4CBA-A7AD-932D81D8C308}" type="slidenum">
              <a:rPr lang="en-US" altLang="ko-KR"/>
              <a:pPr>
                <a:spcBef>
                  <a:spcPct val="0"/>
                </a:spcBef>
              </a:pPr>
              <a:t>13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>
            <a:extLst>
              <a:ext uri="{FF2B5EF4-FFF2-40B4-BE49-F238E27FC236}">
                <a16:creationId xmlns:a16="http://schemas.microsoft.com/office/drawing/2014/main" id="{CE31F9A4-F8C9-42A4-93A8-B66277EB9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3011" name="슬라이드 노트 개체 틀 2">
            <a:extLst>
              <a:ext uri="{FF2B5EF4-FFF2-40B4-BE49-F238E27FC236}">
                <a16:creationId xmlns:a16="http://schemas.microsoft.com/office/drawing/2014/main" id="{5F8E7356-4C9F-449F-868F-7212659DA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3012" name="슬라이드 번호 개체 틀 3">
            <a:extLst>
              <a:ext uri="{FF2B5EF4-FFF2-40B4-BE49-F238E27FC236}">
                <a16:creationId xmlns:a16="http://schemas.microsoft.com/office/drawing/2014/main" id="{81770AE2-9981-4EB9-9ADE-C332AD05C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D5F83B-188A-42FD-8CBB-A25C8374B2EA}" type="slidenum">
              <a:rPr lang="en-US" altLang="ko-KR"/>
              <a:pPr>
                <a:spcBef>
                  <a:spcPct val="0"/>
                </a:spcBef>
              </a:pPr>
              <a:t>14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>
            <a:extLst>
              <a:ext uri="{FF2B5EF4-FFF2-40B4-BE49-F238E27FC236}">
                <a16:creationId xmlns:a16="http://schemas.microsoft.com/office/drawing/2014/main" id="{C01C1297-2116-4552-8B0F-485C774686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45059" name="슬라이드 노트 개체 틀 2">
            <a:extLst>
              <a:ext uri="{FF2B5EF4-FFF2-40B4-BE49-F238E27FC236}">
                <a16:creationId xmlns:a16="http://schemas.microsoft.com/office/drawing/2014/main" id="{3A26CB2F-C6BD-4AA6-AFA2-5BAD0C360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5060" name="슬라이드 번호 개체 틀 3">
            <a:extLst>
              <a:ext uri="{FF2B5EF4-FFF2-40B4-BE49-F238E27FC236}">
                <a16:creationId xmlns:a16="http://schemas.microsoft.com/office/drawing/2014/main" id="{C0B45C5E-E0B7-42D3-AFC4-2DB10613C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321C177-71F5-4107-9DCB-81C2597EB06D}" type="slidenum">
              <a:rPr lang="en-US" altLang="ko-KR"/>
              <a:pPr>
                <a:spcBef>
                  <a:spcPct val="0"/>
                </a:spcBef>
              </a:pPr>
              <a:t>15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>
            <a:extLst>
              <a:ext uri="{FF2B5EF4-FFF2-40B4-BE49-F238E27FC236}">
                <a16:creationId xmlns:a16="http://schemas.microsoft.com/office/drawing/2014/main" id="{F3C3FCDD-511C-4D85-8CEC-A7CD0716AF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51203" name="슬라이드 노트 개체 틀 2">
            <a:extLst>
              <a:ext uri="{FF2B5EF4-FFF2-40B4-BE49-F238E27FC236}">
                <a16:creationId xmlns:a16="http://schemas.microsoft.com/office/drawing/2014/main" id="{4070171D-69D2-433A-85C9-B2028CC4F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04" name="슬라이드 번호 개체 틀 3">
            <a:extLst>
              <a:ext uri="{FF2B5EF4-FFF2-40B4-BE49-F238E27FC236}">
                <a16:creationId xmlns:a16="http://schemas.microsoft.com/office/drawing/2014/main" id="{71368EFF-F691-4F75-A2F2-0F0BE19CC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1F2F498-00AA-46AD-A777-057DEF27C395}" type="slidenum">
              <a:rPr lang="en-US" altLang="ko-KR"/>
              <a:pPr>
                <a:spcBef>
                  <a:spcPct val="0"/>
                </a:spcBef>
              </a:pPr>
              <a:t>16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>
            <a:extLst>
              <a:ext uri="{FF2B5EF4-FFF2-40B4-BE49-F238E27FC236}">
                <a16:creationId xmlns:a16="http://schemas.microsoft.com/office/drawing/2014/main" id="{040C4928-E463-44A4-B637-14BBCD9201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55299" name="슬라이드 노트 개체 틀 2">
            <a:extLst>
              <a:ext uri="{FF2B5EF4-FFF2-40B4-BE49-F238E27FC236}">
                <a16:creationId xmlns:a16="http://schemas.microsoft.com/office/drawing/2014/main" id="{DA0A17F0-93CF-4455-B90F-EFC4B7FD8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300" name="슬라이드 번호 개체 틀 3">
            <a:extLst>
              <a:ext uri="{FF2B5EF4-FFF2-40B4-BE49-F238E27FC236}">
                <a16:creationId xmlns:a16="http://schemas.microsoft.com/office/drawing/2014/main" id="{29237280-00AE-450F-84C2-EED308248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551DEDD-1A71-41DD-A6A3-BE4475F9099D}" type="slidenum">
              <a:rPr lang="en-US" altLang="ko-KR"/>
              <a:pPr>
                <a:spcBef>
                  <a:spcPct val="0"/>
                </a:spcBef>
              </a:pPr>
              <a:t>17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>
            <a:extLst>
              <a:ext uri="{FF2B5EF4-FFF2-40B4-BE49-F238E27FC236}">
                <a16:creationId xmlns:a16="http://schemas.microsoft.com/office/drawing/2014/main" id="{BCC28048-6C01-4682-9A13-76638A69DE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59395" name="슬라이드 노트 개체 틀 2">
            <a:extLst>
              <a:ext uri="{FF2B5EF4-FFF2-40B4-BE49-F238E27FC236}">
                <a16:creationId xmlns:a16="http://schemas.microsoft.com/office/drawing/2014/main" id="{40AD34A9-C667-44EF-83ED-DC47E7CD4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9396" name="슬라이드 번호 개체 틀 3">
            <a:extLst>
              <a:ext uri="{FF2B5EF4-FFF2-40B4-BE49-F238E27FC236}">
                <a16:creationId xmlns:a16="http://schemas.microsoft.com/office/drawing/2014/main" id="{E37A3C6E-5577-4CAB-B61B-69716DD1B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B241571-0105-4EE8-8C9E-C4DEC26B95C0}" type="slidenum">
              <a:rPr lang="en-US" altLang="ko-KR"/>
              <a:pPr>
                <a:spcBef>
                  <a:spcPct val="0"/>
                </a:spcBef>
              </a:pPr>
              <a:t>18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>
            <a:extLst>
              <a:ext uri="{FF2B5EF4-FFF2-40B4-BE49-F238E27FC236}">
                <a16:creationId xmlns:a16="http://schemas.microsoft.com/office/drawing/2014/main" id="{0EE68EC5-3256-4794-9C5B-44111D00EC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슬라이드 노트 개체 틀 2">
            <a:extLst>
              <a:ext uri="{FF2B5EF4-FFF2-40B4-BE49-F238E27FC236}">
                <a16:creationId xmlns:a16="http://schemas.microsoft.com/office/drawing/2014/main" id="{CE359557-F751-43F1-8168-D61FFA8F7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3492" name="슬라이드 번호 개체 틀 3">
            <a:extLst>
              <a:ext uri="{FF2B5EF4-FFF2-40B4-BE49-F238E27FC236}">
                <a16:creationId xmlns:a16="http://schemas.microsoft.com/office/drawing/2014/main" id="{E17C59EC-B47F-4777-9854-249D8449A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BB956FA-5FE1-4044-B154-6A41D6E11CEC}" type="slidenum">
              <a:rPr lang="en-US" altLang="ko-KR"/>
              <a:pPr>
                <a:spcBef>
                  <a:spcPct val="0"/>
                </a:spcBef>
              </a:pPr>
              <a:t>19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>
            <a:extLst>
              <a:ext uri="{FF2B5EF4-FFF2-40B4-BE49-F238E27FC236}">
                <a16:creationId xmlns:a16="http://schemas.microsoft.com/office/drawing/2014/main" id="{93414C62-7918-421D-8ADE-BC23E98575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슬라이드 노트 개체 틀 2">
            <a:extLst>
              <a:ext uri="{FF2B5EF4-FFF2-40B4-BE49-F238E27FC236}">
                <a16:creationId xmlns:a16="http://schemas.microsoft.com/office/drawing/2014/main" id="{EC63EFAA-A612-4A3B-B502-4CFC20D78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36" name="슬라이드 번호 개체 틀 3">
            <a:extLst>
              <a:ext uri="{FF2B5EF4-FFF2-40B4-BE49-F238E27FC236}">
                <a16:creationId xmlns:a16="http://schemas.microsoft.com/office/drawing/2014/main" id="{B9F770F6-E484-4F98-B3D2-40F4844A1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7B3AA3D-D433-4E0D-9CEA-078C8117A893}" type="slidenum">
              <a:rPr lang="en-US" altLang="ko-KR"/>
              <a:pPr>
                <a:spcBef>
                  <a:spcPct val="0"/>
                </a:spcBef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>
            <a:extLst>
              <a:ext uri="{FF2B5EF4-FFF2-40B4-BE49-F238E27FC236}">
                <a16:creationId xmlns:a16="http://schemas.microsoft.com/office/drawing/2014/main" id="{05F25EBF-BF99-4575-AB1D-D68038853E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67587" name="슬라이드 노트 개체 틀 2">
            <a:extLst>
              <a:ext uri="{FF2B5EF4-FFF2-40B4-BE49-F238E27FC236}">
                <a16:creationId xmlns:a16="http://schemas.microsoft.com/office/drawing/2014/main" id="{14CA08D5-9FF4-45DE-9C52-8B5A6B500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7588" name="슬라이드 번호 개체 틀 3">
            <a:extLst>
              <a:ext uri="{FF2B5EF4-FFF2-40B4-BE49-F238E27FC236}">
                <a16:creationId xmlns:a16="http://schemas.microsoft.com/office/drawing/2014/main" id="{BA005258-826F-4654-9D09-82E72CDAB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0B42538-EA12-4E00-BC18-E3AE6C4D31B6}" type="slidenum">
              <a:rPr lang="en-US" altLang="ko-KR"/>
              <a:pPr>
                <a:spcBef>
                  <a:spcPct val="0"/>
                </a:spcBef>
              </a:pPr>
              <a:t>22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슬라이드 이미지 개체 틀 1">
            <a:extLst>
              <a:ext uri="{FF2B5EF4-FFF2-40B4-BE49-F238E27FC236}">
                <a16:creationId xmlns:a16="http://schemas.microsoft.com/office/drawing/2014/main" id="{761B46ED-243E-40E7-9B6B-36B5D63ADD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69635" name="슬라이드 노트 개체 틀 2">
            <a:extLst>
              <a:ext uri="{FF2B5EF4-FFF2-40B4-BE49-F238E27FC236}">
                <a16:creationId xmlns:a16="http://schemas.microsoft.com/office/drawing/2014/main" id="{DEAF2D16-87CE-4D3A-A94E-1740B6F31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9636" name="슬라이드 번호 개체 틀 3">
            <a:extLst>
              <a:ext uri="{FF2B5EF4-FFF2-40B4-BE49-F238E27FC236}">
                <a16:creationId xmlns:a16="http://schemas.microsoft.com/office/drawing/2014/main" id="{7F5A4DDF-7A9A-400E-9277-2A459FD1AE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4DD1884-6F29-4D80-8FAB-EFAE66886C9A}" type="slidenum">
              <a:rPr lang="en-US" altLang="ko-KR"/>
              <a:pPr>
                <a:spcBef>
                  <a:spcPct val="0"/>
                </a:spcBef>
              </a:pPr>
              <a:t>23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>
            <a:extLst>
              <a:ext uri="{FF2B5EF4-FFF2-40B4-BE49-F238E27FC236}">
                <a16:creationId xmlns:a16="http://schemas.microsoft.com/office/drawing/2014/main" id="{2D211E30-5144-453D-B730-9E43C8181B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71683" name="슬라이드 노트 개체 틀 2">
            <a:extLst>
              <a:ext uri="{FF2B5EF4-FFF2-40B4-BE49-F238E27FC236}">
                <a16:creationId xmlns:a16="http://schemas.microsoft.com/office/drawing/2014/main" id="{52EF3A62-C5A7-45FB-9A9A-27EE39D2E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4" name="슬라이드 번호 개체 틀 3">
            <a:extLst>
              <a:ext uri="{FF2B5EF4-FFF2-40B4-BE49-F238E27FC236}">
                <a16:creationId xmlns:a16="http://schemas.microsoft.com/office/drawing/2014/main" id="{41365417-240E-4B28-968C-3BF601AA1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C246C14-903A-4CB8-98A9-534C6BC26C2D}" type="slidenum">
              <a:rPr lang="en-US" altLang="ko-KR"/>
              <a:pPr>
                <a:spcBef>
                  <a:spcPct val="0"/>
                </a:spcBef>
              </a:pPr>
              <a:t>24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>
            <a:extLst>
              <a:ext uri="{FF2B5EF4-FFF2-40B4-BE49-F238E27FC236}">
                <a16:creationId xmlns:a16="http://schemas.microsoft.com/office/drawing/2014/main" id="{F33DE346-95D4-4945-9501-6F76B1B6B9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73731" name="슬라이드 노트 개체 틀 2">
            <a:extLst>
              <a:ext uri="{FF2B5EF4-FFF2-40B4-BE49-F238E27FC236}">
                <a16:creationId xmlns:a16="http://schemas.microsoft.com/office/drawing/2014/main" id="{1358E848-B8F9-4843-A70F-672B20179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3732" name="슬라이드 번호 개체 틀 3">
            <a:extLst>
              <a:ext uri="{FF2B5EF4-FFF2-40B4-BE49-F238E27FC236}">
                <a16:creationId xmlns:a16="http://schemas.microsoft.com/office/drawing/2014/main" id="{40675535-23F8-4988-8DAE-DC49DDC32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F317205-F1D8-4E4A-896D-2C510C59BD73}" type="slidenum">
              <a:rPr lang="en-US" altLang="ko-KR"/>
              <a:pPr>
                <a:spcBef>
                  <a:spcPct val="0"/>
                </a:spcBef>
              </a:pPr>
              <a:t>25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>
            <a:extLst>
              <a:ext uri="{FF2B5EF4-FFF2-40B4-BE49-F238E27FC236}">
                <a16:creationId xmlns:a16="http://schemas.microsoft.com/office/drawing/2014/main" id="{8B73BA98-6365-40E1-990E-55FD2E6764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75779" name="슬라이드 노트 개체 틀 2">
            <a:extLst>
              <a:ext uri="{FF2B5EF4-FFF2-40B4-BE49-F238E27FC236}">
                <a16:creationId xmlns:a16="http://schemas.microsoft.com/office/drawing/2014/main" id="{111C5E37-56C4-402F-8543-02CB3B771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5780" name="슬라이드 번호 개체 틀 3">
            <a:extLst>
              <a:ext uri="{FF2B5EF4-FFF2-40B4-BE49-F238E27FC236}">
                <a16:creationId xmlns:a16="http://schemas.microsoft.com/office/drawing/2014/main" id="{83A107D5-D7E1-456B-936E-CBFE8062F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EE9CA10-48CC-40DA-B7EB-E3B327735C6E}" type="slidenum">
              <a:rPr lang="en-US" altLang="ko-KR"/>
              <a:pPr>
                <a:spcBef>
                  <a:spcPct val="0"/>
                </a:spcBef>
              </a:pPr>
              <a:t>26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80C73B5C-6929-458D-9556-CBD189C79C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328574C-1DC1-42A9-882C-F355157CE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6FDE1FB6-E077-4B4B-8FC6-A3EB1B745D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730CB15-9D9B-4794-A827-A938B71FB21A}" type="slidenum">
              <a:rPr lang="en-US" altLang="ko-KR"/>
              <a:pPr>
                <a:spcBef>
                  <a:spcPct val="0"/>
                </a:spcBef>
              </a:pPr>
              <a:t>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>
            <a:extLst>
              <a:ext uri="{FF2B5EF4-FFF2-40B4-BE49-F238E27FC236}">
                <a16:creationId xmlns:a16="http://schemas.microsoft.com/office/drawing/2014/main" id="{CFC04D40-C83E-438A-B73D-C52F296C4A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슬라이드 노트 개체 틀 2">
            <a:extLst>
              <a:ext uri="{FF2B5EF4-FFF2-40B4-BE49-F238E27FC236}">
                <a16:creationId xmlns:a16="http://schemas.microsoft.com/office/drawing/2014/main" id="{237D019B-1E2C-45A2-BC3C-3B6BF3A3B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532" name="슬라이드 번호 개체 틀 3">
            <a:extLst>
              <a:ext uri="{FF2B5EF4-FFF2-40B4-BE49-F238E27FC236}">
                <a16:creationId xmlns:a16="http://schemas.microsoft.com/office/drawing/2014/main" id="{21CA36B4-7BCB-47E9-A088-4C41B9ED8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2460907-CC35-4EB1-B779-35C0164EFB8A}" type="slidenum">
              <a:rPr lang="en-US" altLang="ko-KR"/>
              <a:pPr>
                <a:spcBef>
                  <a:spcPct val="0"/>
                </a:spcBef>
              </a:pPr>
              <a:t>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>
            <a:extLst>
              <a:ext uri="{FF2B5EF4-FFF2-40B4-BE49-F238E27FC236}">
                <a16:creationId xmlns:a16="http://schemas.microsoft.com/office/drawing/2014/main" id="{C9594547-21DC-469C-B213-3A23BC050F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4579" name="슬라이드 노트 개체 틀 2">
            <a:extLst>
              <a:ext uri="{FF2B5EF4-FFF2-40B4-BE49-F238E27FC236}">
                <a16:creationId xmlns:a16="http://schemas.microsoft.com/office/drawing/2014/main" id="{3E084645-0BE7-4793-8319-BCAABB98D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580" name="슬라이드 번호 개체 틀 3">
            <a:extLst>
              <a:ext uri="{FF2B5EF4-FFF2-40B4-BE49-F238E27FC236}">
                <a16:creationId xmlns:a16="http://schemas.microsoft.com/office/drawing/2014/main" id="{EAE8D801-2B2E-4D70-BB35-63E937FA7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55F6D63-2AB8-4308-A4E7-5BE224B5AAD1}" type="slidenum">
              <a:rPr lang="en-US" altLang="ko-KR"/>
              <a:pPr>
                <a:spcBef>
                  <a:spcPct val="0"/>
                </a:spcBef>
              </a:pPr>
              <a:t>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>
            <a:extLst>
              <a:ext uri="{FF2B5EF4-FFF2-40B4-BE49-F238E27FC236}">
                <a16:creationId xmlns:a16="http://schemas.microsoft.com/office/drawing/2014/main" id="{C45B3EE1-AE97-491C-A117-D501380A53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26627" name="슬라이드 노트 개체 틀 2">
            <a:extLst>
              <a:ext uri="{FF2B5EF4-FFF2-40B4-BE49-F238E27FC236}">
                <a16:creationId xmlns:a16="http://schemas.microsoft.com/office/drawing/2014/main" id="{91F1E717-AFF1-4A39-BBBD-F1578E0B2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6628" name="슬라이드 번호 개체 틀 3">
            <a:extLst>
              <a:ext uri="{FF2B5EF4-FFF2-40B4-BE49-F238E27FC236}">
                <a16:creationId xmlns:a16="http://schemas.microsoft.com/office/drawing/2014/main" id="{3CE259EA-3156-4294-9E94-5084ADD243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751632B-20D9-4C63-AD9F-0954A064E35C}" type="slidenum">
              <a:rPr lang="en-US" altLang="ko-KR"/>
              <a:pPr>
                <a:spcBef>
                  <a:spcPct val="0"/>
                </a:spcBef>
              </a:pPr>
              <a:t>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FC544741-1865-4FC4-BD5A-19CB0025AC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853EA74E-8F41-4219-BD5B-427FB1F69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CA5AD655-A46B-4D3E-94A8-216E7DBEA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65D4636-1333-474C-963D-EC643A745970}" type="slidenum">
              <a:rPr lang="en-US" altLang="ko-KR"/>
              <a:pPr>
                <a:spcBef>
                  <a:spcPct val="0"/>
                </a:spcBef>
              </a:pPr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>
            <a:extLst>
              <a:ext uri="{FF2B5EF4-FFF2-40B4-BE49-F238E27FC236}">
                <a16:creationId xmlns:a16="http://schemas.microsoft.com/office/drawing/2014/main" id="{39404D2A-70CC-4D8C-B84A-4E0229B309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0723" name="슬라이드 노트 개체 틀 2">
            <a:extLst>
              <a:ext uri="{FF2B5EF4-FFF2-40B4-BE49-F238E27FC236}">
                <a16:creationId xmlns:a16="http://schemas.microsoft.com/office/drawing/2014/main" id="{D02D8857-DF61-476A-A0B1-5A0FF22C4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24" name="슬라이드 번호 개체 틀 3">
            <a:extLst>
              <a:ext uri="{FF2B5EF4-FFF2-40B4-BE49-F238E27FC236}">
                <a16:creationId xmlns:a16="http://schemas.microsoft.com/office/drawing/2014/main" id="{5EC0600A-6D01-403A-B8DB-565166897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A5B7595-A9EA-4D2D-8B24-D7884D76DE2A}" type="slidenum">
              <a:rPr lang="en-US" altLang="ko-KR"/>
              <a:pPr>
                <a:spcBef>
                  <a:spcPct val="0"/>
                </a:spcBef>
              </a:pPr>
              <a:t>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>
            <a:extLst>
              <a:ext uri="{FF2B5EF4-FFF2-40B4-BE49-F238E27FC236}">
                <a16:creationId xmlns:a16="http://schemas.microsoft.com/office/drawing/2014/main" id="{5FD52F3D-CCC5-43F4-80D9-336F423B34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슬라이드 노트 개체 틀 2">
            <a:extLst>
              <a:ext uri="{FF2B5EF4-FFF2-40B4-BE49-F238E27FC236}">
                <a16:creationId xmlns:a16="http://schemas.microsoft.com/office/drawing/2014/main" id="{C2979A59-1621-43BF-9241-EC48E01C4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772" name="슬라이드 번호 개체 틀 3">
            <a:extLst>
              <a:ext uri="{FF2B5EF4-FFF2-40B4-BE49-F238E27FC236}">
                <a16:creationId xmlns:a16="http://schemas.microsoft.com/office/drawing/2014/main" id="{390BB73A-BC9F-4F50-B725-EDBF85438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27F4266-BAEA-423D-A0F4-627167BD01E9}" type="slidenum">
              <a:rPr lang="en-US" altLang="ko-KR"/>
              <a:pPr>
                <a:spcBef>
                  <a:spcPct val="0"/>
                </a:spcBef>
              </a:pPr>
              <a:t>9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5E4829C-CC17-4687-9A13-3BE94A077E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9">
            <a:extLst>
              <a:ext uri="{FF2B5EF4-FFF2-40B4-BE49-F238E27FC236}">
                <a16:creationId xmlns:a16="http://schemas.microsoft.com/office/drawing/2014/main" id="{0A44C656-3A39-4265-90DC-7AA1765FF427}"/>
              </a:ext>
            </a:extLst>
          </p:cNvPr>
          <p:cNvGrpSpPr>
            <a:grpSpLocks/>
          </p:cNvGrpSpPr>
          <p:nvPr/>
        </p:nvGrpSpPr>
        <p:grpSpPr bwMode="auto">
          <a:xfrm>
            <a:off x="0" y="3073400"/>
            <a:ext cx="9144000" cy="838200"/>
            <a:chOff x="0" y="1920"/>
            <a:chExt cx="5760" cy="528"/>
          </a:xfrm>
        </p:grpSpPr>
        <p:sp>
          <p:nvSpPr>
            <p:cNvPr id="6" name="Line 27">
              <a:extLst>
                <a:ext uri="{FF2B5EF4-FFF2-40B4-BE49-F238E27FC236}">
                  <a16:creationId xmlns:a16="http://schemas.microsoft.com/office/drawing/2014/main" id="{F4B46F7D-D5FD-47B7-858F-BBAA74659AB4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1920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Line 28">
              <a:extLst>
                <a:ext uri="{FF2B5EF4-FFF2-40B4-BE49-F238E27FC236}">
                  <a16:creationId xmlns:a16="http://schemas.microsoft.com/office/drawing/2014/main" id="{AF578ED1-628C-40F5-ACC3-67F56AF9CF85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2448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Line 30">
            <a:extLst>
              <a:ext uri="{FF2B5EF4-FFF2-40B4-BE49-F238E27FC236}">
                <a16:creationId xmlns:a16="http://schemas.microsoft.com/office/drawing/2014/main" id="{78BF3CCB-0FB3-4AE9-80FB-994AA672CD0D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286000" y="3911600"/>
            <a:ext cx="0" cy="1905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Line 31">
            <a:extLst>
              <a:ext uri="{FF2B5EF4-FFF2-40B4-BE49-F238E27FC236}">
                <a16:creationId xmlns:a16="http://schemas.microsoft.com/office/drawing/2014/main" id="{006944DB-C2AF-43D2-8771-E45B5C8A2A83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057400" y="5562600"/>
            <a:ext cx="50292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32">
            <a:extLst>
              <a:ext uri="{FF2B5EF4-FFF2-40B4-BE49-F238E27FC236}">
                <a16:creationId xmlns:a16="http://schemas.microsoft.com/office/drawing/2014/main" id="{4D744A8D-0F14-47B2-99C1-F0CF291EEC15}"/>
              </a:ext>
            </a:extLst>
          </p:cNvPr>
          <p:cNvGrpSpPr>
            <a:grpSpLocks/>
          </p:cNvGrpSpPr>
          <p:nvPr/>
        </p:nvGrpSpPr>
        <p:grpSpPr bwMode="auto">
          <a:xfrm>
            <a:off x="0" y="3022600"/>
            <a:ext cx="9144000" cy="838200"/>
            <a:chOff x="0" y="1920"/>
            <a:chExt cx="5760" cy="528"/>
          </a:xfrm>
        </p:grpSpPr>
        <p:sp>
          <p:nvSpPr>
            <p:cNvPr id="11" name="Line 33">
              <a:extLst>
                <a:ext uri="{FF2B5EF4-FFF2-40B4-BE49-F238E27FC236}">
                  <a16:creationId xmlns:a16="http://schemas.microsoft.com/office/drawing/2014/main" id="{40F1989E-CB5D-4D0E-B6D3-743A5CBB88B0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1920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Line 34">
              <a:extLst>
                <a:ext uri="{FF2B5EF4-FFF2-40B4-BE49-F238E27FC236}">
                  <a16:creationId xmlns:a16="http://schemas.microsoft.com/office/drawing/2014/main" id="{0673C9C4-1B89-461B-BDED-ECA3FEB0CD8E}"/>
                </a:ext>
              </a:extLst>
            </p:cNvPr>
            <p:cNvSpPr>
              <a:spLocks noChangeShapeType="1"/>
            </p:cNvSpPr>
            <p:nvPr userDrawn="1"/>
          </p:nvSpPr>
          <p:spPr bwMode="ltGray">
            <a:xfrm>
              <a:off x="0" y="2448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invGray">
          <a:xfrm>
            <a:off x="0" y="3124200"/>
            <a:ext cx="9144000" cy="685800"/>
          </a:xfrm>
          <a:solidFill>
            <a:schemeClr val="tx1"/>
          </a:solidFill>
        </p:spPr>
        <p:txBody>
          <a:bodyPr/>
          <a:lstStyle>
            <a:lvl1pPr algn="ctr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4D4D4D"/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5105400"/>
            <a:ext cx="5486400" cy="508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4F1D16F-320A-4614-84C2-6288AF0169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5B37B982-BFFE-4F4C-8966-5617F17815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0C81E092-3413-4E46-8FD2-9C90752B99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 algn="r"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C6DA3BB-59F8-4D5F-82A7-C922462BB91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983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B6E1DA-0AF9-4842-BD6C-31AC4C5EA9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7C9137-A428-41CD-AF08-77EF11E8980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BB1483-21D5-436E-87B2-2A7D31FF1E0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854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1981200" cy="5486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91200" cy="5486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EDB76-3188-4961-9A45-BBF780A939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4DBEDD2-8C77-4AA6-8166-8B756C2C9BD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23B61CC-EC6C-4B3D-9044-3FC904B9182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71378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82F4D0-67CC-4E96-8544-A84061DF1D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00A562-2DBB-4379-AC75-1DF12B0C74E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7A90BA-8DBC-41F7-943B-B641F138981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120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A1CD8F-574D-4CD5-A524-7EF4619559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0C467A-7449-4CF8-B9BD-9752895EB2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BAA072-40D1-4D32-A191-382FC81789F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6580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86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24400" y="1371600"/>
            <a:ext cx="3886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FF0F1C4-1A99-4EF5-9A3F-5768FBD19E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30A3B-9F31-41ED-9306-9763439B66F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6CEE579-2E1E-41DF-8CE4-B52CB49EC74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4870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52C77BA-C229-4676-B2E9-A731CD8493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E47CD58-7818-47D1-96BA-FAA27C0A384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5229AF-6D17-4F0A-955A-8FF1EEFD52B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423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5AB91D-A8B6-4F2F-B792-26D04F208B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23AA8D1-31D0-4075-98DB-AA5715B228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28B710-BE7F-4296-BDF9-95BE8A413A5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146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3B2795CB-2A8B-4028-8270-DBB4D9F8E4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EA4BCFD-5C5D-42F0-9B17-C1E8FD0B258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6A20652-166D-49A4-B6AC-A1D8F8E1658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5791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C5F250B-D6AA-484A-B237-04F9AA74FC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78CE3E-6055-469F-A740-64D3F7B22FD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FBAD9F2-0844-46BB-9C5C-FFD84A75DC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413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4454D21-B8BD-49F6-A785-6681A8647C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4A8462-BD58-45F5-8C70-5292CF3D043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79793E-CB56-49D7-8C7E-87FCD30748D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8499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EF2571-3E2E-463B-B11A-6F8113038F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A6D0DE7-9000-4D39-967B-889325A87B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924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6FD3AB1-7CDF-4A2C-BFE1-DF26D613600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13500"/>
            <a:ext cx="19050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FC09B93-1052-4EC5-9012-8475868A366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33800" y="6413500"/>
            <a:ext cx="16002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 smtClean="0"/>
            </a:lvl1pPr>
          </a:lstStyle>
          <a:p>
            <a:pPr>
              <a:defRPr/>
            </a:pPr>
            <a:fld id="{98848482-2848-48E0-9FE4-1D811F2701B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BE92FAC-68F2-4010-A5F8-291CA408AE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685800" y="609600"/>
            <a:ext cx="7848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43" name="Line 19">
            <a:extLst>
              <a:ext uri="{FF2B5EF4-FFF2-40B4-BE49-F238E27FC236}">
                <a16:creationId xmlns:a16="http://schemas.microsoft.com/office/drawing/2014/main" id="{7764F68E-F91C-4E76-BCBA-C44C44F9029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1219200"/>
            <a:ext cx="8458200" cy="0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HY동녘B" pitchFamily="18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£"/>
        <a:defRPr kumimoji="1" sz="2800">
          <a:solidFill>
            <a:schemeClr val="tx1"/>
          </a:solidFill>
          <a:latin typeface="+mn-lt"/>
          <a:ea typeface="HY동녘M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HY동녘M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400">
          <a:solidFill>
            <a:schemeClr val="tx1"/>
          </a:solidFill>
          <a:latin typeface="+mn-lt"/>
          <a:ea typeface="HY동녘M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HY동녘M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HY동녘M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0.png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5.png"/><Relationship Id="rId5" Type="http://schemas.openxmlformats.org/officeDocument/2006/relationships/oleObject" Target="../embeddings/oleObject7.bin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122160A0-9A1A-4BBF-9EB7-6539E9EB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2">
            <a:extLst>
              <a:ext uri="{FF2B5EF4-FFF2-40B4-BE49-F238E27FC236}">
                <a16:creationId xmlns:a16="http://schemas.microsoft.com/office/drawing/2014/main" id="{60F68E50-6058-467D-90D6-D8A5C3F96EC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571625"/>
            <a:ext cx="9144000" cy="1728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Databases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</a:br>
            <a:r>
              <a:rPr lang="ko-KR" altLang="en-US" sz="4400" dirty="0"/>
              <a:t> </a:t>
            </a:r>
            <a:r>
              <a:rPr lang="ko-KR" altLang="en-US" sz="4400" dirty="0" err="1">
                <a:solidFill>
                  <a:schemeClr val="tx2">
                    <a:lumMod val="75000"/>
                  </a:schemeClr>
                </a:solidFill>
              </a:rPr>
              <a:t>질의어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</a:rPr>
              <a:t>관계대수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HY동녘B" pitchFamily="18" charset="-127"/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5451E44-C2FA-4EB0-B96A-03A30BC123D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35150" y="4797425"/>
            <a:ext cx="5767388" cy="13684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한국공학대학교</a:t>
            </a:r>
          </a:p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게임공학과</a:t>
            </a:r>
          </a:p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장 지 </a:t>
            </a:r>
            <a:r>
              <a:rPr lang="ko-KR" alt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웅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696"/>
    </mc:Choice>
    <mc:Fallback xmlns="">
      <p:transition spd="slow" advTm="62969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>
            <a:extLst>
              <a:ext uri="{FF2B5EF4-FFF2-40B4-BE49-F238E27FC236}">
                <a16:creationId xmlns:a16="http://schemas.microsoft.com/office/drawing/2014/main" id="{5F6E37F5-1A79-44FB-B8C2-0F5AD5C997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HY동녘B" pitchFamily="18" charset="-127"/>
              </a:rPr>
              <a:t>Projection</a:t>
            </a:r>
            <a:endParaRPr lang="ko-KR" altLang="en-US">
              <a:latin typeface="HY동녘B" pitchFamily="18" charset="-127"/>
            </a:endParaRPr>
          </a:p>
        </p:txBody>
      </p:sp>
      <p:sp>
        <p:nvSpPr>
          <p:cNvPr id="33795" name="Freeform 4">
            <a:extLst>
              <a:ext uri="{FF2B5EF4-FFF2-40B4-BE49-F238E27FC236}">
                <a16:creationId xmlns:a16="http://schemas.microsoft.com/office/drawing/2014/main" id="{6290369F-890F-4EE7-8975-27B631A65D3F}"/>
              </a:ext>
            </a:extLst>
          </p:cNvPr>
          <p:cNvSpPr>
            <a:spLocks/>
          </p:cNvSpPr>
          <p:nvPr/>
        </p:nvSpPr>
        <p:spPr bwMode="gray">
          <a:xfrm>
            <a:off x="1035050" y="2476500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3796" name="Freeform 5">
            <a:extLst>
              <a:ext uri="{FF2B5EF4-FFF2-40B4-BE49-F238E27FC236}">
                <a16:creationId xmlns:a16="http://schemas.microsoft.com/office/drawing/2014/main" id="{F9F213D4-3E4D-4A40-B548-7B80639879BF}"/>
              </a:ext>
            </a:extLst>
          </p:cNvPr>
          <p:cNvSpPr>
            <a:spLocks/>
          </p:cNvSpPr>
          <p:nvPr/>
        </p:nvSpPr>
        <p:spPr bwMode="gray">
          <a:xfrm rot="10800000">
            <a:off x="6102350" y="1525588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3797" name="Rectangle 6">
            <a:extLst>
              <a:ext uri="{FF2B5EF4-FFF2-40B4-BE49-F238E27FC236}">
                <a16:creationId xmlns:a16="http://schemas.microsoft.com/office/drawing/2014/main" id="{7B84FCE3-F764-49AF-BD62-ECE5856DE0B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14438" y="1714500"/>
            <a:ext cx="6629400" cy="1524000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표기형식 </a:t>
            </a: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: </a:t>
            </a:r>
            <a:r>
              <a:rPr lang="en-US" altLang="ko-KR" sz="200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∏</a:t>
            </a:r>
            <a:r>
              <a:rPr lang="en-US" altLang="ko-KR" sz="2000" baseline="-25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L</a:t>
            </a: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(R)      </a:t>
            </a:r>
            <a:r>
              <a:rPr lang="en-US" altLang="ko-KR" sz="2000" dirty="0">
                <a:solidFill>
                  <a:srgbClr val="FFC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∏</a:t>
            </a: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aseline="-25000" dirty="0" err="1">
                <a:solidFill>
                  <a:srgbClr val="FFC000"/>
                </a:solidFill>
                <a:latin typeface="HY동녘B" pitchFamily="18" charset="-127"/>
                <a:ea typeface="HY동녘B" pitchFamily="18" charset="-127"/>
              </a:rPr>
              <a:t>애트리뷰트의</a:t>
            </a:r>
            <a:r>
              <a:rPr lang="ko-KR" altLang="en-US" sz="2000" baseline="-25000" dirty="0">
                <a:solidFill>
                  <a:srgbClr val="FFC000"/>
                </a:solidFill>
                <a:latin typeface="HY동녘B" pitchFamily="18" charset="-127"/>
                <a:ea typeface="HY동녘B" pitchFamily="18" charset="-127"/>
              </a:rPr>
              <a:t> 리스트</a:t>
            </a:r>
            <a:r>
              <a:rPr lang="en-US" altLang="ko-KR" sz="2000" dirty="0">
                <a:solidFill>
                  <a:srgbClr val="FFC000"/>
                </a:solidFill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sz="2000" dirty="0" err="1">
                <a:solidFill>
                  <a:srgbClr val="FFC000"/>
                </a:solidFill>
                <a:latin typeface="HY동녘B" pitchFamily="18" charset="-127"/>
                <a:ea typeface="HY동녘B" pitchFamily="18" charset="-127"/>
              </a:rPr>
              <a:t>릴레이션이름</a:t>
            </a:r>
            <a:r>
              <a:rPr lang="en-US" altLang="ko-KR" sz="2000" dirty="0">
                <a:solidFill>
                  <a:srgbClr val="FFC000"/>
                </a:solidFill>
                <a:latin typeface="HY동녘B" pitchFamily="18" charset="-127"/>
                <a:ea typeface="HY동녘B" pitchFamily="18" charset="-127"/>
              </a:rPr>
              <a:t>)</a:t>
            </a:r>
            <a:endParaRPr lang="en-US" altLang="ko-KR" sz="2000" dirty="0">
              <a:solidFill>
                <a:srgbClr val="FFFF00"/>
              </a:solidFill>
              <a:latin typeface="HY동녘B" pitchFamily="18" charset="-127"/>
              <a:ea typeface="HY동녘B" pitchFamily="18" charset="-127"/>
            </a:endParaRPr>
          </a:p>
          <a:p>
            <a:pPr marL="0"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r(R)</a:t>
            </a: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에서 리스트 </a:t>
            </a: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L</a:t>
            </a: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에 표기된 </a:t>
            </a:r>
            <a:r>
              <a:rPr lang="ko-KR" altLang="en-US" sz="2000" dirty="0" err="1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애트리뷰트만</a:t>
            </a: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추출함</a:t>
            </a:r>
            <a:endParaRPr lang="en-US" altLang="ko-KR" sz="2000" dirty="0">
              <a:solidFill>
                <a:srgbClr val="FFFF00"/>
              </a:solidFill>
              <a:latin typeface="HY동녘B" pitchFamily="18" charset="-127"/>
              <a:ea typeface="HY동녘B" pitchFamily="18" charset="-127"/>
            </a:endParaRPr>
          </a:p>
          <a:p>
            <a:pPr marL="0"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결과 </a:t>
            </a:r>
            <a:r>
              <a:rPr lang="ko-KR" altLang="en-US" sz="2000" dirty="0" err="1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릴레이션에</a:t>
            </a: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중복이 있을 경우 삭제함</a:t>
            </a:r>
          </a:p>
        </p:txBody>
      </p:sp>
      <p:sp>
        <p:nvSpPr>
          <p:cNvPr id="33798" name="직사각형 6">
            <a:extLst>
              <a:ext uri="{FF2B5EF4-FFF2-40B4-BE49-F238E27FC236}">
                <a16:creationId xmlns:a16="http://schemas.microsoft.com/office/drawing/2014/main" id="{67B21BDE-5010-4F29-AFAD-B9BA91E48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3761581"/>
            <a:ext cx="6643687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tabLst>
                <a:tab pos="2390775" algn="l"/>
              </a:tabLst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665163" indent="-179388" latinLnBrk="1">
              <a:spcBef>
                <a:spcPct val="20000"/>
              </a:spcBef>
              <a:buChar char="–"/>
              <a:tabLst>
                <a:tab pos="2390775" algn="l"/>
              </a:tabLst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tabLst>
                <a:tab pos="2390775" algn="l"/>
              </a:tabLst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vl="1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 ∏</a:t>
            </a:r>
            <a:r>
              <a:rPr lang="en-US" altLang="ko-KR" sz="2400" baseline="-25000" dirty="0">
                <a:latin typeface="굴림" panose="020B0600000101010101" pitchFamily="50" charset="-127"/>
                <a:ea typeface="굴림" panose="020B0600000101010101" pitchFamily="50" charset="-127"/>
              </a:rPr>
              <a:t>EMPNAME,SALARY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(EMPLOYEE)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8E7064-98CF-880E-5C2D-8E05E66E5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464" y="3438525"/>
            <a:ext cx="1257300" cy="1704975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05F59A6-44A0-54A0-BF96-8F93FA4E0F58}"/>
              </a:ext>
            </a:extLst>
          </p:cNvPr>
          <p:cNvSpPr/>
          <p:nvPr/>
        </p:nvSpPr>
        <p:spPr>
          <a:xfrm>
            <a:off x="3491880" y="2060848"/>
            <a:ext cx="216024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6">
            <a:extLst>
              <a:ext uri="{FF2B5EF4-FFF2-40B4-BE49-F238E27FC236}">
                <a16:creationId xmlns:a16="http://schemas.microsoft.com/office/drawing/2014/main" id="{3716D977-FA45-053D-B722-032340D4A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294" y="4239419"/>
            <a:ext cx="6643687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tabLst>
                <a:tab pos="2390775" algn="l"/>
              </a:tabLst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665163" indent="-179388" latinLnBrk="1">
              <a:spcBef>
                <a:spcPct val="20000"/>
              </a:spcBef>
              <a:buChar char="–"/>
              <a:tabLst>
                <a:tab pos="2390775" algn="l"/>
              </a:tabLst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tabLst>
                <a:tab pos="2390775" algn="l"/>
              </a:tabLst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tabLst>
                <a:tab pos="2390775" algn="l"/>
              </a:tabLst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vl="1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 ∏</a:t>
            </a:r>
            <a:r>
              <a:rPr lang="en-US" altLang="ko-KR" sz="2400" baseline="-25000" dirty="0">
                <a:latin typeface="굴림" panose="020B0600000101010101" pitchFamily="50" charset="-127"/>
                <a:ea typeface="굴림" panose="020B0600000101010101" pitchFamily="50" charset="-127"/>
              </a:rPr>
              <a:t>EMPNO,TITLE, DNO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(EMPLOYEE)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2">
            <a:extLst>
              <a:ext uri="{FF2B5EF4-FFF2-40B4-BE49-F238E27FC236}">
                <a16:creationId xmlns:a16="http://schemas.microsoft.com/office/drawing/2014/main" id="{AB552276-4CE3-4C90-BA57-04C41983EC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4313" y="1500188"/>
          <a:ext cx="3452812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4088889" imgH="901587" progId="Photoshop.Image.7">
                  <p:embed/>
                </p:oleObj>
              </mc:Choice>
              <mc:Fallback>
                <p:oleObj name="Image" r:id="rId3" imgW="4088889" imgH="901587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3" y="1500188"/>
                        <a:ext cx="3452812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3" name="Object 3">
            <a:extLst>
              <a:ext uri="{FF2B5EF4-FFF2-40B4-BE49-F238E27FC236}">
                <a16:creationId xmlns:a16="http://schemas.microsoft.com/office/drawing/2014/main" id="{A2355E5B-7B12-41EF-AC6F-3ABF16D90B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875" y="2786063"/>
          <a:ext cx="6734175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8266667" imgH="3771429" progId="Photoshop.Image.7">
                  <p:embed/>
                </p:oleObj>
              </mc:Choice>
              <mc:Fallback>
                <p:oleObj name="Image" r:id="rId5" imgW="8266667" imgH="3771429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" y="2786063"/>
                        <a:ext cx="6734175" cy="307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4" name="Picture 5">
            <a:extLst>
              <a:ext uri="{FF2B5EF4-FFF2-40B4-BE49-F238E27FC236}">
                <a16:creationId xmlns:a16="http://schemas.microsoft.com/office/drawing/2014/main" id="{C8D8B43F-4480-4838-A7F7-B7770F9F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1714500"/>
            <a:ext cx="192405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그룹 16">
            <a:extLst>
              <a:ext uri="{FF2B5EF4-FFF2-40B4-BE49-F238E27FC236}">
                <a16:creationId xmlns:a16="http://schemas.microsoft.com/office/drawing/2014/main" id="{F25EEDDE-C2DE-448A-B012-A3FAE1347ED0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2112963"/>
            <a:ext cx="7153275" cy="2959100"/>
            <a:chOff x="1189038" y="2112963"/>
            <a:chExt cx="7153275" cy="2857500"/>
          </a:xfrm>
        </p:grpSpPr>
        <p:sp>
          <p:nvSpPr>
            <p:cNvPr id="37903" name="AutoShape 81">
              <a:extLst>
                <a:ext uri="{FF2B5EF4-FFF2-40B4-BE49-F238E27FC236}">
                  <a16:creationId xmlns:a16="http://schemas.microsoft.com/office/drawing/2014/main" id="{2832EDB6-1A6B-4928-908F-FED9E1C993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904" name="AutoShape 82">
              <a:extLst>
                <a:ext uri="{FF2B5EF4-FFF2-40B4-BE49-F238E27FC236}">
                  <a16:creationId xmlns:a16="http://schemas.microsoft.com/office/drawing/2014/main" id="{1083C5F7-A3BD-4003-BF45-24BD96C9281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905" name="AutoShape 83">
              <a:extLst>
                <a:ext uri="{FF2B5EF4-FFF2-40B4-BE49-F238E27FC236}">
                  <a16:creationId xmlns:a16="http://schemas.microsoft.com/office/drawing/2014/main" id="{35BE12ED-8967-4E8F-8E92-0B2A7FD980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906" name="AutoShape 84">
              <a:extLst>
                <a:ext uri="{FF2B5EF4-FFF2-40B4-BE49-F238E27FC236}">
                  <a16:creationId xmlns:a16="http://schemas.microsoft.com/office/drawing/2014/main" id="{94F2E81B-21C4-448C-A507-58C77716616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907" name="Text Box 92">
              <a:extLst>
                <a:ext uri="{FF2B5EF4-FFF2-40B4-BE49-F238E27FC236}">
                  <a16:creationId xmlns:a16="http://schemas.microsoft.com/office/drawing/2014/main" id="{B8DCB745-5DE4-48AF-851A-07B9D2D6D60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57290" y="2563070"/>
              <a:ext cx="6800850" cy="505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14350" indent="-514350"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>
                <a:solidFill>
                  <a:srgbClr val="000000"/>
                </a:solidFill>
                <a:latin typeface="HY동녘M" pitchFamily="18" charset="-127"/>
              </a:endParaRPr>
            </a:p>
          </p:txBody>
        </p:sp>
      </p:grpSp>
      <p:sp>
        <p:nvSpPr>
          <p:cNvPr id="37891" name="제목 1">
            <a:extLst>
              <a:ext uri="{FF2B5EF4-FFF2-40B4-BE49-F238E27FC236}">
                <a16:creationId xmlns:a16="http://schemas.microsoft.com/office/drawing/2014/main" id="{EB990B5A-A780-4829-804D-E1E91ED60C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연습해 봅시다</a:t>
            </a:r>
            <a:r>
              <a:rPr lang="en-US" altLang="ko-KR">
                <a:latin typeface="HY동녘B" pitchFamily="18" charset="-127"/>
              </a:rPr>
              <a:t>.</a:t>
            </a:r>
            <a:endParaRPr lang="ko-KR" altLang="en-US">
              <a:latin typeface="HY동녘B" pitchFamily="18" charset="-127"/>
            </a:endParaRPr>
          </a:p>
        </p:txBody>
      </p:sp>
      <p:grpSp>
        <p:nvGrpSpPr>
          <p:cNvPr id="37892" name="Group 85">
            <a:extLst>
              <a:ext uri="{FF2B5EF4-FFF2-40B4-BE49-F238E27FC236}">
                <a16:creationId xmlns:a16="http://schemas.microsoft.com/office/drawing/2014/main" id="{48942D45-F094-4ED1-A4B1-0C169986837F}"/>
              </a:ext>
            </a:extLst>
          </p:cNvPr>
          <p:cNvGrpSpPr>
            <a:grpSpLocks/>
          </p:cNvGrpSpPr>
          <p:nvPr/>
        </p:nvGrpSpPr>
        <p:grpSpPr bwMode="auto">
          <a:xfrm>
            <a:off x="4454525" y="1804988"/>
            <a:ext cx="785813" cy="642937"/>
            <a:chOff x="1289" y="582"/>
            <a:chExt cx="668" cy="668"/>
          </a:xfrm>
        </p:grpSpPr>
        <p:sp>
          <p:nvSpPr>
            <p:cNvPr id="37898" name="Oval 86">
              <a:extLst>
                <a:ext uri="{FF2B5EF4-FFF2-40B4-BE49-F238E27FC236}">
                  <a16:creationId xmlns:a16="http://schemas.microsoft.com/office/drawing/2014/main" id="{999C21AE-4313-4A85-9676-6218230A9C3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899" name="Oval 87">
              <a:extLst>
                <a:ext uri="{FF2B5EF4-FFF2-40B4-BE49-F238E27FC236}">
                  <a16:creationId xmlns:a16="http://schemas.microsoft.com/office/drawing/2014/main" id="{C3788AAA-C47E-44DE-BD6C-1C67517FA69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900" name="Oval 88">
              <a:extLst>
                <a:ext uri="{FF2B5EF4-FFF2-40B4-BE49-F238E27FC236}">
                  <a16:creationId xmlns:a16="http://schemas.microsoft.com/office/drawing/2014/main" id="{8994F5B9-904B-4B5E-B9C3-312CA5F14EB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901" name="Oval 89">
              <a:extLst>
                <a:ext uri="{FF2B5EF4-FFF2-40B4-BE49-F238E27FC236}">
                  <a16:creationId xmlns:a16="http://schemas.microsoft.com/office/drawing/2014/main" id="{08F1BD26-DEBD-4622-84E7-DFBC424E799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902" name="Oval 90">
              <a:extLst>
                <a:ext uri="{FF2B5EF4-FFF2-40B4-BE49-F238E27FC236}">
                  <a16:creationId xmlns:a16="http://schemas.microsoft.com/office/drawing/2014/main" id="{8A1E80DB-D77F-47A1-A6ED-03FBB9FE954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7893" name="AutoShape 93">
            <a:extLst>
              <a:ext uri="{FF2B5EF4-FFF2-40B4-BE49-F238E27FC236}">
                <a16:creationId xmlns:a16="http://schemas.microsoft.com/office/drawing/2014/main" id="{1A3102A0-135E-40A2-AB7E-3FF2D1E3D65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3000" y="5072063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894" name="AutoShape 94">
            <a:extLst>
              <a:ext uri="{FF2B5EF4-FFF2-40B4-BE49-F238E27FC236}">
                <a16:creationId xmlns:a16="http://schemas.microsoft.com/office/drawing/2014/main" id="{6A5B20F9-1B27-440E-A9E8-8EC9931F258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90638" y="5095875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895" name="TextBox 18">
            <a:extLst>
              <a:ext uri="{FF2B5EF4-FFF2-40B4-BE49-F238E27FC236}">
                <a16:creationId xmlns:a16="http://schemas.microsoft.com/office/drawing/2014/main" id="{E4DDB608-F64D-4E32-8C14-962B9B315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714500"/>
            <a:ext cx="53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7896" name="Text Box 92">
            <a:extLst>
              <a:ext uri="{FF2B5EF4-FFF2-40B4-BE49-F238E27FC236}">
                <a16:creationId xmlns:a16="http://schemas.microsoft.com/office/drawing/2014/main" id="{D82DCC78-F9B4-4173-9DBB-548769BDB67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57313" y="2579688"/>
            <a:ext cx="6929437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EMPLOYEE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에서 모든 사원의 이름과 월급을 검색하라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EMPLOYEE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에서 월급이 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2700000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원 이상인 사원의 이름과 직급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, 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월급을 검색하라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EMPLOYEE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에서 조민희씨의 직급을 검색하라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.</a:t>
            </a:r>
          </a:p>
        </p:txBody>
      </p:sp>
      <p:pic>
        <p:nvPicPr>
          <p:cNvPr id="37897" name="그림 1">
            <a:extLst>
              <a:ext uri="{FF2B5EF4-FFF2-40B4-BE49-F238E27FC236}">
                <a16:creationId xmlns:a16="http://schemas.microsoft.com/office/drawing/2014/main" id="{794528FD-F6BF-4105-90F6-CE956E9D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324475"/>
            <a:ext cx="66198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>
            <a:extLst>
              <a:ext uri="{FF2B5EF4-FFF2-40B4-BE49-F238E27FC236}">
                <a16:creationId xmlns:a16="http://schemas.microsoft.com/office/drawing/2014/main" id="{C8615D4F-2022-44DF-B709-FB53ACED94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 순서와 이름변경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3EA5448-51C2-4FF3-904F-3CA21D16C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524000"/>
            <a:ext cx="81851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Char char="£"/>
              <a:defRPr/>
            </a:pPr>
            <a:r>
              <a:rPr lang="ko-KR" altLang="en-US" sz="2000" kern="0" dirty="0">
                <a:latin typeface="+mn-lt"/>
                <a:ea typeface="HY동녘M" pitchFamily="18" charset="-127"/>
              </a:rPr>
              <a:t>다수의 연산을 결합하여 관계 </a:t>
            </a:r>
            <a:r>
              <a:rPr lang="ko-KR" altLang="en-US" sz="2000" kern="0" dirty="0" err="1">
                <a:latin typeface="+mn-lt"/>
                <a:ea typeface="HY동녘M" pitchFamily="18" charset="-127"/>
              </a:rPr>
              <a:t>대수식</a:t>
            </a:r>
            <a:r>
              <a:rPr lang="en-US" altLang="ko-KR" sz="2000" kern="0" dirty="0">
                <a:latin typeface="+mn-lt"/>
                <a:ea typeface="HY동녘M" pitchFamily="18" charset="-127"/>
              </a:rPr>
              <a:t>(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질의</a:t>
            </a:r>
            <a:r>
              <a:rPr lang="en-US" altLang="ko-KR" sz="2000" kern="0" dirty="0">
                <a:latin typeface="+mn-lt"/>
                <a:ea typeface="HY동녘M" pitchFamily="18" charset="-127"/>
              </a:rPr>
              <a:t>)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을 형성할 수 있음</a:t>
            </a: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lang="ko-KR" altLang="en-US" sz="2800" kern="0" dirty="0">
                <a:latin typeface="+mn-lt"/>
                <a:ea typeface="HY동녘M" pitchFamily="18" charset="-127"/>
              </a:rPr>
              <a:t>    </a:t>
            </a:r>
            <a:r>
              <a:rPr lang="ko-KR" altLang="en-US" sz="1800" kern="0" dirty="0">
                <a:latin typeface="+mn-lt"/>
                <a:ea typeface="HY동녘M" pitchFamily="18" charset="-127"/>
              </a:rPr>
              <a:t>예제</a:t>
            </a:r>
            <a:r>
              <a:rPr lang="en-US" altLang="ko-KR" sz="1800" kern="0" dirty="0">
                <a:latin typeface="+mn-lt"/>
                <a:ea typeface="HY동녘M" pitchFamily="18" charset="-127"/>
              </a:rPr>
              <a:t>: </a:t>
            </a:r>
            <a:r>
              <a:rPr lang="ko-KR" altLang="en-US" sz="1800" kern="0" dirty="0">
                <a:latin typeface="+mn-lt"/>
                <a:ea typeface="HY동녘M" pitchFamily="18" charset="-127"/>
              </a:rPr>
              <a:t>부서 </a:t>
            </a:r>
            <a:r>
              <a:rPr lang="en-US" altLang="ko-KR" sz="1800" kern="0" dirty="0">
                <a:latin typeface="+mn-lt"/>
                <a:ea typeface="HY동녘M" pitchFamily="18" charset="-127"/>
              </a:rPr>
              <a:t>4</a:t>
            </a:r>
            <a:r>
              <a:rPr lang="ko-KR" altLang="en-US" sz="1800" kern="0" dirty="0">
                <a:latin typeface="+mn-lt"/>
                <a:ea typeface="HY동녘M" pitchFamily="18" charset="-127"/>
              </a:rPr>
              <a:t>에서 일하는 사원들의 이름과 봉급을 검색하라</a:t>
            </a:r>
            <a:r>
              <a:rPr lang="en-US" altLang="ko-KR" sz="1800" kern="0" dirty="0">
                <a:latin typeface="+mn-lt"/>
                <a:ea typeface="HY동녘M" pitchFamily="18" charset="-127"/>
              </a:rPr>
              <a:t>.</a:t>
            </a: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endParaRPr lang="en-US" altLang="ko-KR" sz="1800" kern="0" dirty="0">
              <a:latin typeface="+mn-lt"/>
              <a:ea typeface="HY동녘M" pitchFamily="18" charset="-127"/>
            </a:endParaRP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lang="en-US" altLang="ko-KR" sz="1800" kern="0" dirty="0">
                <a:latin typeface="+mn-lt"/>
                <a:ea typeface="HY동녘M" pitchFamily="18" charset="-127"/>
              </a:rPr>
              <a:t>		</a:t>
            </a: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Char char="£"/>
              <a:defRPr/>
            </a:pPr>
            <a:r>
              <a:rPr lang="ko-KR" altLang="en-US" sz="2000" kern="0" dirty="0">
                <a:latin typeface="+mn-lt"/>
                <a:ea typeface="HY동녘M" pitchFamily="18" charset="-127"/>
              </a:rPr>
              <a:t>각 중간 단계의 임시 </a:t>
            </a:r>
            <a:r>
              <a:rPr lang="ko-KR" altLang="en-US" sz="2000" kern="0" dirty="0" err="1">
                <a:latin typeface="+mn-lt"/>
                <a:ea typeface="HY동녘M" pitchFamily="18" charset="-127"/>
              </a:rPr>
              <a:t>릴레이션에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 이름을 부여할 수도 있음</a:t>
            </a: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lang="ko-KR" altLang="en-US" sz="1800" kern="0" dirty="0">
                <a:latin typeface="+mn-lt"/>
                <a:ea typeface="HY동녘M" pitchFamily="18" charset="-127"/>
              </a:rPr>
              <a:t>		</a:t>
            </a:r>
            <a:endParaRPr lang="en-US" altLang="ko-KR" sz="1800" kern="0" dirty="0">
              <a:latin typeface="+mn-lt"/>
              <a:ea typeface="HY동녘M" pitchFamily="18" charset="-127"/>
            </a:endParaRP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endParaRPr lang="en-US" altLang="ko-KR" sz="1800" kern="0" dirty="0">
              <a:latin typeface="+mn-lt"/>
              <a:ea typeface="HY동녘M" pitchFamily="18" charset="-127"/>
            </a:endParaRP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endParaRPr lang="en-US" altLang="ko-KR" sz="1800" kern="0" dirty="0">
              <a:latin typeface="+mn-lt"/>
              <a:ea typeface="HY동녘M" pitchFamily="18" charset="-127"/>
            </a:endParaRP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Char char="£"/>
              <a:defRPr/>
            </a:pPr>
            <a:r>
              <a:rPr lang="ko-KR" altLang="en-US" sz="2000" kern="0" dirty="0">
                <a:latin typeface="+mn-lt"/>
                <a:ea typeface="HY동녘M" pitchFamily="18" charset="-127"/>
              </a:rPr>
              <a:t>결과 </a:t>
            </a:r>
            <a:r>
              <a:rPr lang="ko-KR" altLang="en-US" sz="2000" kern="0" dirty="0" err="1">
                <a:latin typeface="+mn-lt"/>
                <a:ea typeface="HY동녘M" pitchFamily="18" charset="-127"/>
              </a:rPr>
              <a:t>릴레이션의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 </a:t>
            </a:r>
            <a:r>
              <a:rPr lang="ko-KR" altLang="en-US" sz="2000" kern="0" dirty="0" err="1">
                <a:latin typeface="+mn-lt"/>
                <a:ea typeface="HY동녘M" pitchFamily="18" charset="-127"/>
              </a:rPr>
              <a:t>애트리뷰트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 이름은 </a:t>
            </a:r>
            <a:r>
              <a:rPr lang="ko-KR" altLang="en-US" sz="2000" kern="0" dirty="0" err="1">
                <a:latin typeface="+mn-lt"/>
                <a:ea typeface="HY동녘M" pitchFamily="18" charset="-127"/>
              </a:rPr>
              <a:t>재명명</a:t>
            </a:r>
            <a:r>
              <a:rPr lang="ko-KR" altLang="en-US" sz="2000" kern="0" dirty="0">
                <a:latin typeface="+mn-lt"/>
                <a:ea typeface="HY동녘M" pitchFamily="18" charset="-127"/>
              </a:rPr>
              <a:t> 할 수도 있음 </a:t>
            </a: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lang="ko-KR" altLang="en-US" sz="1800" kern="0" dirty="0">
                <a:latin typeface="+mn-lt"/>
                <a:ea typeface="HY동녘M" pitchFamily="18" charset="-127"/>
              </a:rPr>
              <a:t>		</a:t>
            </a:r>
            <a:endParaRPr lang="en-US" altLang="ko-KR" sz="1600" kern="0" dirty="0">
              <a:latin typeface="+mn-lt"/>
              <a:ea typeface="HY동녘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5CAF09-A620-49FB-9777-76D363436685}"/>
              </a:ext>
            </a:extLst>
          </p:cNvPr>
          <p:cNvSpPr/>
          <p:nvPr/>
        </p:nvSpPr>
        <p:spPr>
          <a:xfrm>
            <a:off x="928688" y="2643188"/>
            <a:ext cx="7000875" cy="428625"/>
          </a:xfrm>
          <a:prstGeom prst="rect">
            <a:avLst/>
          </a:prstGeom>
          <a:solidFill>
            <a:srgbClr val="F4F1B2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800" kern="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∏</a:t>
            </a:r>
            <a:r>
              <a:rPr lang="en-US" altLang="ko-KR" sz="1800" kern="0" baseline="-25000" dirty="0">
                <a:solidFill>
                  <a:schemeClr val="tx1"/>
                </a:solidFill>
                <a:ea typeface="HY동녘M" pitchFamily="18" charset="-127"/>
              </a:rPr>
              <a:t>FNAME,LNAME,SALARY </a:t>
            </a:r>
            <a:r>
              <a:rPr lang="en-US" altLang="ko-KR" sz="1800" kern="0" dirty="0">
                <a:solidFill>
                  <a:schemeClr val="tx1"/>
                </a:solidFill>
                <a:ea typeface="HY동녘M" pitchFamily="18" charset="-127"/>
              </a:rPr>
              <a:t>(</a:t>
            </a:r>
            <a:r>
              <a:rPr lang="en-US" altLang="ko-KR" sz="1800" kern="0" dirty="0" err="1">
                <a:solidFill>
                  <a:schemeClr val="tx1"/>
                </a:solidFill>
                <a:ea typeface="HY동녘M" pitchFamily="18" charset="-127"/>
              </a:rPr>
              <a:t>σ</a:t>
            </a:r>
            <a:r>
              <a:rPr lang="en-US" altLang="ko-KR" sz="1800" kern="0" baseline="-25000" dirty="0" err="1">
                <a:solidFill>
                  <a:schemeClr val="tx1"/>
                </a:solidFill>
                <a:ea typeface="HY동녘M" pitchFamily="18" charset="-127"/>
              </a:rPr>
              <a:t>DNO</a:t>
            </a:r>
            <a:r>
              <a:rPr lang="en-US" altLang="ko-KR" sz="1800" kern="0" baseline="-25000" dirty="0">
                <a:solidFill>
                  <a:schemeClr val="tx1"/>
                </a:solidFill>
                <a:ea typeface="HY동녘M" pitchFamily="18" charset="-127"/>
              </a:rPr>
              <a:t>=4</a:t>
            </a:r>
            <a:r>
              <a:rPr lang="en-US" altLang="ko-KR" sz="1800" kern="0" dirty="0">
                <a:solidFill>
                  <a:schemeClr val="tx1"/>
                </a:solidFill>
                <a:ea typeface="HY동녘M" pitchFamily="18" charset="-127"/>
              </a:rPr>
              <a:t> (EMPLOYEE))</a:t>
            </a:r>
            <a:endParaRPr lang="ko-KR" altLang="en-US" sz="1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54CE6B-8D75-400B-A4E0-76ED5BA72E6E}"/>
              </a:ext>
            </a:extLst>
          </p:cNvPr>
          <p:cNvSpPr/>
          <p:nvPr/>
        </p:nvSpPr>
        <p:spPr>
          <a:xfrm>
            <a:off x="928688" y="3786188"/>
            <a:ext cx="7000875" cy="714375"/>
          </a:xfrm>
          <a:prstGeom prst="rect">
            <a:avLst/>
          </a:prstGeom>
          <a:solidFill>
            <a:srgbClr val="F4F1B2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defRPr/>
            </a:pP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DEPT4_EMPS ←</a:t>
            </a:r>
            <a:r>
              <a:rPr lang="en-US" altLang="ko-KR" sz="1600" kern="0" dirty="0" err="1">
                <a:solidFill>
                  <a:schemeClr val="tx1"/>
                </a:solidFill>
                <a:ea typeface="HY동녘M" pitchFamily="18" charset="-127"/>
              </a:rPr>
              <a:t>σ</a:t>
            </a:r>
            <a:r>
              <a:rPr lang="en-US" altLang="ko-KR" sz="1600" kern="0" baseline="-25000" dirty="0" err="1">
                <a:solidFill>
                  <a:schemeClr val="tx1"/>
                </a:solidFill>
                <a:ea typeface="HY동녘M" pitchFamily="18" charset="-127"/>
              </a:rPr>
              <a:t>DNO</a:t>
            </a:r>
            <a:r>
              <a:rPr lang="en-US" altLang="ko-KR" sz="1600" kern="0" baseline="-25000" dirty="0">
                <a:solidFill>
                  <a:schemeClr val="tx1"/>
                </a:solidFill>
                <a:ea typeface="HY동녘M" pitchFamily="18" charset="-127"/>
              </a:rPr>
              <a:t>=4</a:t>
            </a: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 (EMPLOYEE)</a:t>
            </a: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defRPr/>
            </a:pP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		R ← </a:t>
            </a:r>
            <a:r>
              <a:rPr lang="en-US" altLang="ko-KR" sz="1600" kern="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∏</a:t>
            </a:r>
            <a:r>
              <a:rPr lang="en-US" altLang="ko-KR" sz="1600" kern="0" baseline="-25000" dirty="0">
                <a:solidFill>
                  <a:schemeClr val="tx1"/>
                </a:solidFill>
                <a:ea typeface="HY동녘M" pitchFamily="18" charset="-127"/>
              </a:rPr>
              <a:t>FNAME,LNAME,SALARY </a:t>
            </a: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(DEPT4_EMPS)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D3B3FA-8720-41F0-AAC3-4E360E5DD8E5}"/>
              </a:ext>
            </a:extLst>
          </p:cNvPr>
          <p:cNvSpPr/>
          <p:nvPr/>
        </p:nvSpPr>
        <p:spPr>
          <a:xfrm>
            <a:off x="857250" y="5381625"/>
            <a:ext cx="8286750" cy="1071563"/>
          </a:xfrm>
          <a:prstGeom prst="rect">
            <a:avLst/>
          </a:prstGeom>
          <a:solidFill>
            <a:srgbClr val="F4F1B2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defRPr/>
            </a:pP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DEPT4_EMPS ←</a:t>
            </a:r>
            <a:r>
              <a:rPr lang="en-US" altLang="ko-KR" sz="1600" kern="0" dirty="0" err="1">
                <a:solidFill>
                  <a:schemeClr val="tx1"/>
                </a:solidFill>
                <a:ea typeface="HY동녘M" pitchFamily="18" charset="-127"/>
              </a:rPr>
              <a:t>σ</a:t>
            </a:r>
            <a:r>
              <a:rPr lang="en-US" altLang="ko-KR" sz="1600" kern="0" baseline="-25000" dirty="0" err="1">
                <a:solidFill>
                  <a:schemeClr val="tx1"/>
                </a:solidFill>
                <a:ea typeface="HY동녘M" pitchFamily="18" charset="-127"/>
              </a:rPr>
              <a:t>DNO</a:t>
            </a:r>
            <a:r>
              <a:rPr lang="en-US" altLang="ko-KR" sz="1600" kern="0" baseline="-25000" dirty="0">
                <a:solidFill>
                  <a:schemeClr val="tx1"/>
                </a:solidFill>
                <a:ea typeface="HY동녘M" pitchFamily="18" charset="-127"/>
              </a:rPr>
              <a:t>=4</a:t>
            </a: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 (EMPLOYEE)</a:t>
            </a:r>
          </a:p>
          <a:p>
            <a:pPr marL="287338" indent="-287338" latinLnBrk="1"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75000"/>
              <a:defRPr/>
            </a:pP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R(</a:t>
            </a:r>
            <a:r>
              <a:rPr lang="en-US" altLang="ko-KR" sz="1600" kern="0" dirty="0">
                <a:solidFill>
                  <a:srgbClr val="FF0000"/>
                </a:solidFill>
                <a:ea typeface="HY동녘M" pitchFamily="18" charset="-127"/>
              </a:rPr>
              <a:t>FIRSTNAME, LASTNAME</a:t>
            </a: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, SALARY) ← </a:t>
            </a:r>
            <a:r>
              <a:rPr lang="en-US" altLang="ko-KR" sz="1600" kern="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∏</a:t>
            </a:r>
            <a:r>
              <a:rPr lang="en-US" altLang="ko-KR" sz="1600" kern="0" baseline="-25000" dirty="0">
                <a:solidFill>
                  <a:schemeClr val="tx1"/>
                </a:solidFill>
                <a:ea typeface="HY동녘M" pitchFamily="18" charset="-127"/>
              </a:rPr>
              <a:t>FNAME,LNAME,SALARY</a:t>
            </a:r>
            <a:r>
              <a:rPr lang="en-US" altLang="ko-KR" sz="1600" kern="0" dirty="0">
                <a:solidFill>
                  <a:schemeClr val="tx1"/>
                </a:solidFill>
                <a:ea typeface="HY동녘M" pitchFamily="18" charset="-127"/>
              </a:rPr>
              <a:t>(DEPT4_EMPS)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2B433BDD-81E2-41DC-9B38-4F17F6862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001000" cy="4953000"/>
          </a:xfrm>
          <a:noFill/>
        </p:spPr>
        <p:txBody>
          <a:bodyPr/>
          <a:lstStyle/>
          <a:p>
            <a:pPr marL="287338" indent="-287338">
              <a:lnSpc>
                <a:spcPct val="120000"/>
              </a:lnSpc>
              <a:spcBef>
                <a:spcPct val="30000"/>
              </a:spcBef>
              <a:buSzPct val="120000"/>
              <a:buFontTx/>
              <a:buChar char="•"/>
            </a:pPr>
            <a:r>
              <a:rPr lang="ko-KR" altLang="en-US" sz="2000" dirty="0"/>
              <a:t>연산 ∪</a:t>
            </a:r>
            <a:r>
              <a:rPr lang="en-US" altLang="ko-KR" sz="2000" dirty="0"/>
              <a:t>,∩,</a:t>
            </a:r>
            <a:r>
              <a:rPr lang="ko-KR" altLang="en-US" sz="2000" dirty="0"/>
              <a:t>－에서의 호환성 </a:t>
            </a:r>
          </a:p>
          <a:p>
            <a:pPr marL="665163" lvl="1" indent="-187325">
              <a:lnSpc>
                <a:spcPct val="120000"/>
              </a:lnSpc>
              <a:spcBef>
                <a:spcPct val="30000"/>
              </a:spcBef>
            </a:pPr>
            <a:r>
              <a:rPr lang="ko-KR" altLang="en-US" sz="2000" dirty="0"/>
              <a:t> 피연산자 릴레이션 </a:t>
            </a:r>
            <a:r>
              <a:rPr lang="en-US" altLang="ko-KR" sz="2000" dirty="0"/>
              <a:t>R</a:t>
            </a:r>
            <a:r>
              <a:rPr lang="en-US" altLang="ko-KR" sz="2000" baseline="-25000" dirty="0"/>
              <a:t>1</a:t>
            </a:r>
            <a:r>
              <a:rPr lang="en-US" altLang="ko-KR" sz="2000" dirty="0"/>
              <a:t>(A</a:t>
            </a:r>
            <a:r>
              <a:rPr lang="en-US" altLang="ko-KR" sz="2000" baseline="-25000" dirty="0"/>
              <a:t>1</a:t>
            </a:r>
            <a:r>
              <a:rPr lang="en-US" altLang="ko-KR" sz="2000" dirty="0"/>
              <a:t>,A</a:t>
            </a:r>
            <a:r>
              <a:rPr lang="en-US" altLang="ko-KR" sz="2000" baseline="-25000" dirty="0"/>
              <a:t>2</a:t>
            </a:r>
            <a:r>
              <a:rPr lang="en-US" altLang="ko-KR" sz="2000" dirty="0"/>
              <a:t>,...,A</a:t>
            </a:r>
            <a:r>
              <a:rPr lang="en-US" altLang="ko-KR" sz="2000" baseline="-25000" dirty="0"/>
              <a:t>n</a:t>
            </a:r>
            <a:r>
              <a:rPr lang="en-US" altLang="ko-KR" sz="2000" dirty="0"/>
              <a:t>)</a:t>
            </a:r>
            <a:r>
              <a:rPr lang="ko-KR" altLang="en-US" sz="2000" dirty="0"/>
              <a:t>과 </a:t>
            </a:r>
            <a:r>
              <a:rPr lang="en-US" altLang="ko-KR" sz="2000" dirty="0"/>
              <a:t>R</a:t>
            </a:r>
            <a:r>
              <a:rPr lang="en-US" altLang="ko-KR" sz="2000" baseline="-25000" dirty="0"/>
              <a:t>2</a:t>
            </a:r>
            <a:r>
              <a:rPr lang="en-US" altLang="ko-KR" sz="2000" dirty="0"/>
              <a:t>(B</a:t>
            </a:r>
            <a:r>
              <a:rPr lang="en-US" altLang="ko-KR" sz="2000" baseline="-25000" dirty="0"/>
              <a:t>1</a:t>
            </a:r>
            <a:r>
              <a:rPr lang="en-US" altLang="ko-KR" sz="2000" dirty="0"/>
              <a:t>,B</a:t>
            </a:r>
            <a:r>
              <a:rPr lang="en-US" altLang="ko-KR" sz="2000" baseline="-25000" dirty="0"/>
              <a:t>2</a:t>
            </a:r>
            <a:r>
              <a:rPr lang="en-US" altLang="ko-KR" sz="2000" dirty="0"/>
              <a:t>,...,B</a:t>
            </a:r>
            <a:r>
              <a:rPr lang="en-US" altLang="ko-KR" sz="2000" baseline="-25000" dirty="0"/>
              <a:t>n</a:t>
            </a:r>
            <a:r>
              <a:rPr lang="en-US" altLang="ko-KR" sz="2000" dirty="0"/>
              <a:t>)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애트리뷰트들의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갯수가</a:t>
            </a:r>
            <a:r>
              <a:rPr lang="ko-KR" altLang="en-US" sz="2000" dirty="0"/>
              <a:t> 동일하고</a:t>
            </a:r>
            <a:r>
              <a:rPr lang="en-US" altLang="ko-KR" sz="2000" dirty="0"/>
              <a:t>, </a:t>
            </a:r>
            <a:r>
              <a:rPr lang="ko-KR" altLang="en-US" sz="2000" dirty="0"/>
              <a:t>대응되는 </a:t>
            </a:r>
            <a:r>
              <a:rPr lang="ko-KR" altLang="en-US" sz="2000" dirty="0" err="1"/>
              <a:t>애트리뷰트들의</a:t>
            </a:r>
            <a:r>
              <a:rPr lang="ko-KR" altLang="en-US" sz="2000" dirty="0"/>
              <a:t> 도메인이 호환성을 가져야 함</a:t>
            </a:r>
            <a:r>
              <a:rPr lang="en-US" altLang="ko-KR" sz="2000" dirty="0"/>
              <a:t>; 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=1,2,...,n</a:t>
            </a:r>
            <a:r>
              <a:rPr lang="ko-KR" altLang="en-US" sz="2000" dirty="0"/>
              <a:t>에 대하여 </a:t>
            </a:r>
            <a:r>
              <a:rPr lang="en-US" altLang="ko-KR" sz="2000" dirty="0" err="1"/>
              <a:t>dom</a:t>
            </a:r>
            <a:r>
              <a:rPr lang="en-US" altLang="ko-KR" sz="2000" dirty="0"/>
              <a:t>(A</a:t>
            </a:r>
            <a:r>
              <a:rPr lang="en-US" altLang="ko-KR" sz="2000" baseline="-25000" dirty="0"/>
              <a:t>i</a:t>
            </a:r>
            <a:r>
              <a:rPr lang="en-US" altLang="ko-KR" sz="2000" dirty="0"/>
              <a:t>) = </a:t>
            </a:r>
            <a:r>
              <a:rPr lang="en-US" altLang="ko-KR" sz="2000" dirty="0" err="1"/>
              <a:t>dom</a:t>
            </a:r>
            <a:r>
              <a:rPr lang="en-US" altLang="ko-KR" sz="2000" dirty="0"/>
              <a:t>(B</a:t>
            </a:r>
            <a:r>
              <a:rPr lang="en-US" altLang="ko-KR" sz="2000" baseline="-25000" dirty="0"/>
              <a:t>i</a:t>
            </a:r>
            <a:r>
              <a:rPr lang="en-US" altLang="ko-KR" sz="2000" dirty="0"/>
              <a:t>)</a:t>
            </a:r>
            <a:r>
              <a:rPr lang="ko-KR" altLang="en-US" sz="2000" dirty="0"/>
              <a:t>이어야 함</a:t>
            </a:r>
          </a:p>
          <a:p>
            <a:pPr marL="665163" lvl="1" indent="-187325">
              <a:lnSpc>
                <a:spcPct val="120000"/>
              </a:lnSpc>
              <a:spcBef>
                <a:spcPct val="30000"/>
              </a:spcBef>
            </a:pPr>
            <a:r>
              <a:rPr lang="ko-KR" altLang="en-US" sz="2000" dirty="0"/>
              <a:t>이 조건을 </a:t>
            </a:r>
            <a:r>
              <a:rPr lang="ko-KR" altLang="en-US" sz="2000" dirty="0">
                <a:solidFill>
                  <a:srgbClr val="FF0000"/>
                </a:solidFill>
              </a:rPr>
              <a:t>합집합 호환성</a:t>
            </a:r>
            <a:r>
              <a:rPr lang="en-US" altLang="ko-KR" sz="2000" dirty="0">
                <a:solidFill>
                  <a:srgbClr val="FF0000"/>
                </a:solidFill>
              </a:rPr>
              <a:t>(union compatibility)</a:t>
            </a:r>
            <a:r>
              <a:rPr lang="ko-KR" altLang="en-US" sz="2000" dirty="0"/>
              <a:t>이라 부름</a:t>
            </a:r>
          </a:p>
          <a:p>
            <a:pPr marL="287338" indent="-287338">
              <a:lnSpc>
                <a:spcPct val="120000"/>
              </a:lnSpc>
              <a:spcBef>
                <a:spcPct val="30000"/>
              </a:spcBef>
              <a:buSzPct val="120000"/>
              <a:buFontTx/>
              <a:buChar char="•"/>
            </a:pPr>
            <a:r>
              <a:rPr lang="ko-KR" altLang="en-US" sz="2000" dirty="0"/>
              <a:t>연산 ∪</a:t>
            </a:r>
            <a:r>
              <a:rPr lang="en-US" altLang="ko-KR" sz="2000" dirty="0"/>
              <a:t>,∩,</a:t>
            </a:r>
            <a:r>
              <a:rPr lang="ko-KR" altLang="en-US" sz="2000" dirty="0"/>
              <a:t>－의 결과 릴레이션은 피연산자 릴레이션 </a:t>
            </a:r>
            <a:r>
              <a:rPr lang="en-US" altLang="ko-KR" sz="2000" dirty="0"/>
              <a:t>R</a:t>
            </a:r>
            <a:r>
              <a:rPr lang="en-US" altLang="ko-KR" sz="2000" baseline="-25000" dirty="0"/>
              <a:t>1</a:t>
            </a:r>
            <a:r>
              <a:rPr lang="ko-KR" altLang="en-US" sz="2000" dirty="0"/>
              <a:t>과 동일한 </a:t>
            </a:r>
            <a:r>
              <a:rPr lang="ko-KR" altLang="en-US" sz="2000" dirty="0" err="1"/>
              <a:t>애트리뷰트</a:t>
            </a:r>
            <a:r>
              <a:rPr lang="ko-KR" altLang="en-US" sz="2000" dirty="0"/>
              <a:t> 이름들을 가짐 </a:t>
            </a:r>
            <a:r>
              <a:rPr lang="en-US" altLang="ko-KR" sz="2000" dirty="0"/>
              <a:t>(</a:t>
            </a:r>
            <a:r>
              <a:rPr lang="ko-KR" altLang="en-US" sz="2000" dirty="0"/>
              <a:t>관례적으로</a:t>
            </a:r>
            <a:r>
              <a:rPr lang="en-US" altLang="ko-KR" sz="2000" dirty="0"/>
              <a:t>)</a:t>
            </a:r>
          </a:p>
        </p:txBody>
      </p:sp>
      <p:sp>
        <p:nvSpPr>
          <p:cNvPr id="41987" name="제목 1">
            <a:extLst>
              <a:ext uri="{FF2B5EF4-FFF2-40B4-BE49-F238E27FC236}">
                <a16:creationId xmlns:a16="http://schemas.microsoft.com/office/drawing/2014/main" id="{EC7AB7FC-565D-4F21-82FA-6EB6FC757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집합연산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ADD957-2B5B-46C9-915B-BA72EC044E7B}"/>
              </a:ext>
            </a:extLst>
          </p:cNvPr>
          <p:cNvSpPr/>
          <p:nvPr/>
        </p:nvSpPr>
        <p:spPr>
          <a:xfrm>
            <a:off x="971600" y="1844824"/>
            <a:ext cx="7786687" cy="142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dirty="0"/>
              <a:t>다시 말하면</a:t>
            </a:r>
            <a:r>
              <a:rPr lang="en-US" altLang="ko-KR" dirty="0"/>
              <a:t>, </a:t>
            </a:r>
          </a:p>
          <a:p>
            <a:pPr algn="ctr" eaLnBrk="1" latinLnBrk="1" hangingPunct="1">
              <a:defRPr/>
            </a:pPr>
            <a:r>
              <a:rPr lang="ko-KR" altLang="en-US" dirty="0"/>
              <a:t>스키마가 동일한 두 </a:t>
            </a:r>
            <a:r>
              <a:rPr lang="ko-KR" altLang="en-US" dirty="0" err="1"/>
              <a:t>릴레이션에</a:t>
            </a:r>
            <a:r>
              <a:rPr lang="ko-KR" altLang="en-US" dirty="0"/>
              <a:t> 대해서만 집합연산이    가능하다는 말씀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954FE33-4DB3-9563-58AB-9C50513CD4BD}"/>
              </a:ext>
            </a:extLst>
          </p:cNvPr>
          <p:cNvGrpSpPr/>
          <p:nvPr/>
        </p:nvGrpSpPr>
        <p:grpSpPr>
          <a:xfrm>
            <a:off x="1979712" y="4725144"/>
            <a:ext cx="5400600" cy="1863145"/>
            <a:chOff x="1331640" y="4692043"/>
            <a:chExt cx="5400600" cy="18631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3713218-E8D5-FB52-632B-080FDD91A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640" y="4692043"/>
              <a:ext cx="1656184" cy="186115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C90191-7F8C-5B04-FD2D-55E6FACBB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3467" y="4692043"/>
              <a:ext cx="3778773" cy="1863145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제목 1">
            <a:extLst>
              <a:ext uri="{FF2B5EF4-FFF2-40B4-BE49-F238E27FC236}">
                <a16:creationId xmlns:a16="http://schemas.microsoft.com/office/drawing/2014/main" id="{03674B34-DD95-4904-9935-F51C169C17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합집합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9D607B-1397-423F-B5A8-72805F49A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36" y="1268760"/>
            <a:ext cx="7776864" cy="1512168"/>
          </a:xfrm>
          <a:prstGeom prst="rect">
            <a:avLst/>
          </a:prstGeom>
        </p:spPr>
      </p:pic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E5325CE8-B5D3-7952-F9A3-5A1CC4493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344402"/>
              </p:ext>
            </p:extLst>
          </p:nvPr>
        </p:nvGraphicFramePr>
        <p:xfrm>
          <a:off x="179513" y="2924798"/>
          <a:ext cx="4320480" cy="2904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7746032" imgH="5206349" progId="Photoshop.Image.7">
                  <p:embed/>
                </p:oleObj>
              </mc:Choice>
              <mc:Fallback>
                <p:oleObj name="Image" r:id="rId4" imgW="7746032" imgH="5206349" progId="Photoshop.Image.7">
                  <p:embed/>
                  <p:pic>
                    <p:nvPicPr>
                      <p:cNvPr id="46082" name="Object 2">
                        <a:extLst>
                          <a:ext uri="{FF2B5EF4-FFF2-40B4-BE49-F238E27FC236}">
                            <a16:creationId xmlns:a16="http://schemas.microsoft.com/office/drawing/2014/main" id="{476A6BF2-2671-45C8-9C35-2DF0671744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3" y="2924798"/>
                        <a:ext cx="4320480" cy="29047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0E9B3753-A7B7-3C7B-8F08-6F8E4C4628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672298"/>
              </p:ext>
            </p:extLst>
          </p:nvPr>
        </p:nvGraphicFramePr>
        <p:xfrm>
          <a:off x="4524945" y="2933800"/>
          <a:ext cx="4474714" cy="289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7733333" imgH="5003175" progId="Photoshop.Image.7">
                  <p:embed/>
                </p:oleObj>
              </mc:Choice>
              <mc:Fallback>
                <p:oleObj name="Image" r:id="rId6" imgW="7733333" imgH="5003175" progId="Photoshop.Image.7">
                  <p:embed/>
                  <p:pic>
                    <p:nvPicPr>
                      <p:cNvPr id="48130" name="Object 2">
                        <a:extLst>
                          <a:ext uri="{FF2B5EF4-FFF2-40B4-BE49-F238E27FC236}">
                            <a16:creationId xmlns:a16="http://schemas.microsoft.com/office/drawing/2014/main" id="{6A219C83-46BA-4CA3-A59B-7F613BE970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945" y="2933800"/>
                        <a:ext cx="4474714" cy="289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제목 1">
            <a:extLst>
              <a:ext uri="{FF2B5EF4-FFF2-40B4-BE49-F238E27FC236}">
                <a16:creationId xmlns:a16="http://schemas.microsoft.com/office/drawing/2014/main" id="{57E357B1-AD8B-4214-90B4-3345F09CAA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교집합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63B3A3-077C-EB43-4F1C-C5765785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56" y="3856450"/>
            <a:ext cx="4123716" cy="15912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47D00E-B96F-3823-C58E-AEADA4A0E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340768"/>
            <a:ext cx="5472608" cy="2948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F1C9A8-C6C1-9E82-6964-C62040600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170" y="2180621"/>
            <a:ext cx="4310580" cy="1675829"/>
          </a:xfrm>
          <a:prstGeom prst="rect">
            <a:avLst/>
          </a:prstGeom>
        </p:spPr>
      </p:pic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07A85F80-E019-F0A8-A590-1F5809A8D3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399573"/>
              </p:ext>
            </p:extLst>
          </p:nvPr>
        </p:nvGraphicFramePr>
        <p:xfrm>
          <a:off x="4896036" y="2267091"/>
          <a:ext cx="3816424" cy="1161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5422222" imgH="1650794" progId="Photoshop.Image.7">
                  <p:embed/>
                </p:oleObj>
              </mc:Choice>
              <mc:Fallback>
                <p:oleObj name="Image" r:id="rId6" imgW="5422222" imgH="1650794" progId="Photoshop.Image.7">
                  <p:embed/>
                  <p:pic>
                    <p:nvPicPr>
                      <p:cNvPr id="52226" name="Object 2">
                        <a:extLst>
                          <a:ext uri="{FF2B5EF4-FFF2-40B4-BE49-F238E27FC236}">
                            <a16:creationId xmlns:a16="http://schemas.microsoft.com/office/drawing/2014/main" id="{D8A7032B-D5EF-4529-9D39-2AD0C0390D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6036" y="2267091"/>
                        <a:ext cx="3816424" cy="11619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E6813888-56DB-0996-3558-C9AEB29FB0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0745" y="3856450"/>
            <a:ext cx="4014629" cy="15146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EB0C82-5512-96D7-3F03-5A082D7EA9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3808" y="5670736"/>
            <a:ext cx="3772074" cy="104200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7E715F-F7FE-C86A-BEF9-A61D857E5508}"/>
              </a:ext>
            </a:extLst>
          </p:cNvPr>
          <p:cNvSpPr/>
          <p:nvPr/>
        </p:nvSpPr>
        <p:spPr>
          <a:xfrm>
            <a:off x="1762432" y="1325527"/>
            <a:ext cx="2161495" cy="2948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320158-C988-4329-FDFD-F3AD62E898BB}"/>
              </a:ext>
            </a:extLst>
          </p:cNvPr>
          <p:cNvSpPr/>
          <p:nvPr/>
        </p:nvSpPr>
        <p:spPr>
          <a:xfrm>
            <a:off x="4349791" y="1315534"/>
            <a:ext cx="1446345" cy="2948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41740A-BF90-1D78-2FC1-4519861EB618}"/>
              </a:ext>
            </a:extLst>
          </p:cNvPr>
          <p:cNvSpPr/>
          <p:nvPr/>
        </p:nvSpPr>
        <p:spPr>
          <a:xfrm>
            <a:off x="4139953" y="2425964"/>
            <a:ext cx="523798" cy="2948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DE8F14-0C8A-02FE-D541-409B29D7D7EA}"/>
              </a:ext>
            </a:extLst>
          </p:cNvPr>
          <p:cNvSpPr/>
          <p:nvPr/>
        </p:nvSpPr>
        <p:spPr>
          <a:xfrm>
            <a:off x="4135498" y="3185697"/>
            <a:ext cx="523798" cy="2948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20920F-F63F-102E-F61D-B2AD1CA86766}"/>
              </a:ext>
            </a:extLst>
          </p:cNvPr>
          <p:cNvSpPr/>
          <p:nvPr/>
        </p:nvSpPr>
        <p:spPr>
          <a:xfrm>
            <a:off x="7801722" y="2667597"/>
            <a:ext cx="864096" cy="2948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제목 1">
            <a:extLst>
              <a:ext uri="{FF2B5EF4-FFF2-40B4-BE49-F238E27FC236}">
                <a16:creationId xmlns:a16="http://schemas.microsoft.com/office/drawing/2014/main" id="{C0837E1C-A57C-4C94-BF94-485B39435D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차집합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07E8A1-9236-2CBA-B973-6A4000C7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3207228"/>
            <a:ext cx="1805032" cy="21101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76575D-E107-D70C-8AD2-C90E9E078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28" y="1268760"/>
            <a:ext cx="4464496" cy="3219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4DB06A-E3F5-7ADE-2871-5D6672291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623922"/>
            <a:ext cx="3727540" cy="13472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384090-2533-42A4-515F-CC7B9C2C0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1716509"/>
            <a:ext cx="4464496" cy="16905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356946-C43B-44E3-A7E9-4EF7A94F2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072" y="3393938"/>
            <a:ext cx="2458521" cy="19234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263383-0786-6F85-3FF9-33BC58C816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1840" y="5661248"/>
            <a:ext cx="3119810" cy="883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>
            <a:extLst>
              <a:ext uri="{FF2B5EF4-FFF2-40B4-BE49-F238E27FC236}">
                <a16:creationId xmlns:a16="http://schemas.microsoft.com/office/drawing/2014/main" id="{0E7073F0-9407-43EF-9336-BDEC26E69F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카테시안 프로덕트</a:t>
            </a:r>
            <a:r>
              <a:rPr lang="en-US" altLang="ko-KR"/>
              <a:t>(</a:t>
            </a:r>
            <a:r>
              <a:rPr lang="ko-KR" altLang="en-US"/>
              <a:t>곱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58371" name="Freeform 7">
            <a:extLst>
              <a:ext uri="{FF2B5EF4-FFF2-40B4-BE49-F238E27FC236}">
                <a16:creationId xmlns:a16="http://schemas.microsoft.com/office/drawing/2014/main" id="{ECE653E7-E40E-40F0-AD71-D82055E5303F}"/>
              </a:ext>
            </a:extLst>
          </p:cNvPr>
          <p:cNvSpPr>
            <a:spLocks/>
          </p:cNvSpPr>
          <p:nvPr/>
        </p:nvSpPr>
        <p:spPr bwMode="gray">
          <a:xfrm>
            <a:off x="1035050" y="2636912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DFE29A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372" name="Freeform 8">
            <a:extLst>
              <a:ext uri="{FF2B5EF4-FFF2-40B4-BE49-F238E27FC236}">
                <a16:creationId xmlns:a16="http://schemas.microsoft.com/office/drawing/2014/main" id="{70FD3754-C0BD-4AE0-B954-687CEADB7CC3}"/>
              </a:ext>
            </a:extLst>
          </p:cNvPr>
          <p:cNvSpPr>
            <a:spLocks/>
          </p:cNvSpPr>
          <p:nvPr/>
        </p:nvSpPr>
        <p:spPr bwMode="gray">
          <a:xfrm rot="10800000">
            <a:off x="6102350" y="1597025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DFE29A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373" name="Rectangle 9">
            <a:extLst>
              <a:ext uri="{FF2B5EF4-FFF2-40B4-BE49-F238E27FC236}">
                <a16:creationId xmlns:a16="http://schemas.microsoft.com/office/drawing/2014/main" id="{CE10F9E9-5458-4D60-95E6-12786EE0C1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14438" y="1785938"/>
            <a:ext cx="6629400" cy="1643062"/>
          </a:xfrm>
          <a:prstGeom prst="rect">
            <a:avLst/>
          </a:prstGeom>
          <a:solidFill>
            <a:srgbClr val="0099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marL="265113" indent="-187325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R(A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,A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,...,A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m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,B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,B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,...,B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n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) ← R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(A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,A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,...,A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m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)×R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 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(B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,B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,...,B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n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t[A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,A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,...,A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m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] = t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 </a:t>
            </a:r>
            <a:r>
              <a:rPr lang="ko-KR" altLang="en-US" sz="1400">
                <a:solidFill>
                  <a:srgbClr val="FFFF00"/>
                </a:solidFill>
                <a:latin typeface="HY동녘M" pitchFamily="18" charset="-127"/>
              </a:rPr>
              <a:t>그리고  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t[B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,B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,...,B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n</a:t>
            </a:r>
            <a:r>
              <a:rPr lang="en-US" altLang="ko-KR" sz="1400">
                <a:solidFill>
                  <a:srgbClr val="FFFF00"/>
                </a:solidFill>
                <a:latin typeface="HY동녘M" pitchFamily="18" charset="-127"/>
              </a:rPr>
              <a:t>] = t</a:t>
            </a:r>
            <a:r>
              <a:rPr lang="en-US" altLang="ko-KR" sz="14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R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이 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n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개의 투플을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 R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가 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n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개의 투플을 갖는다면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, R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은 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n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1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*n</a:t>
            </a:r>
            <a:r>
              <a:rPr lang="en-US" altLang="ko-KR" sz="1600" baseline="-25000">
                <a:solidFill>
                  <a:srgbClr val="FFFF00"/>
                </a:solidFill>
                <a:latin typeface="HY동녘M" pitchFamily="18" charset="-127"/>
              </a:rPr>
              <a:t>2</a:t>
            </a:r>
            <a:r>
              <a:rPr lang="en-US" altLang="ko-KR" sz="1600">
                <a:solidFill>
                  <a:srgbClr val="FFFF00"/>
                </a:solidFill>
                <a:latin typeface="HY동녘M" pitchFamily="18" charset="-127"/>
              </a:rPr>
              <a:t> </a:t>
            </a:r>
            <a:r>
              <a:rPr lang="ko-KR" altLang="en-US" sz="1600">
                <a:solidFill>
                  <a:srgbClr val="FFFF00"/>
                </a:solidFill>
                <a:latin typeface="HY동녘M" pitchFamily="18" charset="-127"/>
              </a:rPr>
              <a:t>개의 투플을 가지게 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B8136-BB58-4E62-A78B-1C5A493AB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88640"/>
            <a:ext cx="1752600" cy="177165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5BDCFDC-0508-49FC-B67E-F950F9B58E6B}"/>
              </a:ext>
            </a:extLst>
          </p:cNvPr>
          <p:cNvGrpSpPr/>
          <p:nvPr/>
        </p:nvGrpSpPr>
        <p:grpSpPr>
          <a:xfrm>
            <a:off x="1094581" y="3684934"/>
            <a:ext cx="7031038" cy="2979828"/>
            <a:chOff x="1094581" y="3684934"/>
            <a:chExt cx="7031038" cy="2979828"/>
          </a:xfrm>
        </p:grpSpPr>
        <p:graphicFrame>
          <p:nvGraphicFramePr>
            <p:cNvPr id="8" name="Object 2">
              <a:extLst>
                <a:ext uri="{FF2B5EF4-FFF2-40B4-BE49-F238E27FC236}">
                  <a16:creationId xmlns:a16="http://schemas.microsoft.com/office/drawing/2014/main" id="{32312E7E-7614-4BBF-9029-B99C992F80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94581" y="3684934"/>
            <a:ext cx="7031038" cy="590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5" imgW="5942857" imgH="711111" progId="Photoshop.Image.7">
                    <p:embed/>
                  </p:oleObj>
                </mc:Choice>
                <mc:Fallback>
                  <p:oleObj name="Image" r:id="rId5" imgW="5942857" imgH="711111" progId="Photoshop.Image.7">
                    <p:embed/>
                    <p:pic>
                      <p:nvPicPr>
                        <p:cNvPr id="8" name="Object 2">
                          <a:extLst>
                            <a:ext uri="{FF2B5EF4-FFF2-40B4-BE49-F238E27FC236}">
                              <a16:creationId xmlns:a16="http://schemas.microsoft.com/office/drawing/2014/main" id="{32312E7E-7614-4BBF-9029-B99C992F80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4581" y="3684934"/>
                          <a:ext cx="7031038" cy="590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3">
              <a:extLst>
                <a:ext uri="{FF2B5EF4-FFF2-40B4-BE49-F238E27FC236}">
                  <a16:creationId xmlns:a16="http://schemas.microsoft.com/office/drawing/2014/main" id="{289F1DD0-E9F4-4349-B8D8-EA12B021B3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91791" y="4361556"/>
            <a:ext cx="6760418" cy="23032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7" imgW="7009524" imgH="2387302" progId="Photoshop.Image.7">
                    <p:embed/>
                  </p:oleObj>
                </mc:Choice>
                <mc:Fallback>
                  <p:oleObj name="Image" r:id="rId7" imgW="7009524" imgH="2387302" progId="Photoshop.Image.7">
                    <p:embed/>
                    <p:pic>
                      <p:nvPicPr>
                        <p:cNvPr id="9" name="Object 3">
                          <a:extLst>
                            <a:ext uri="{FF2B5EF4-FFF2-40B4-BE49-F238E27FC236}">
                              <a16:creationId xmlns:a16="http://schemas.microsoft.com/office/drawing/2014/main" id="{289F1DD0-E9F4-4349-B8D8-EA12B021B32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1791" y="4361556"/>
                          <a:ext cx="6760418" cy="23032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BA1F469-AFFA-4504-B022-3F0BE8E85AED}"/>
                </a:ext>
              </a:extLst>
            </p:cNvPr>
            <p:cNvSpPr/>
            <p:nvPr/>
          </p:nvSpPr>
          <p:spPr>
            <a:xfrm>
              <a:off x="3167844" y="480689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</a:t>
              </a:r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7BD3317-EDBD-4674-B43A-E2D3CBDE0B8D}"/>
                </a:ext>
              </a:extLst>
            </p:cNvPr>
            <p:cNvSpPr/>
            <p:nvPr/>
          </p:nvSpPr>
          <p:spPr>
            <a:xfrm>
              <a:off x="3167844" y="508208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</a:t>
              </a:r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910329F-A8A9-41E0-B205-A1C737CF9566}"/>
                </a:ext>
              </a:extLst>
            </p:cNvPr>
            <p:cNvSpPr/>
            <p:nvPr/>
          </p:nvSpPr>
          <p:spPr>
            <a:xfrm>
              <a:off x="3167844" y="536024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</a:t>
              </a:r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FD268A0-254C-4BB9-958E-74D05A033271}"/>
                </a:ext>
              </a:extLst>
            </p:cNvPr>
            <p:cNvSpPr/>
            <p:nvPr/>
          </p:nvSpPr>
          <p:spPr>
            <a:xfrm>
              <a:off x="3177053" y="6140388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a</a:t>
              </a:r>
              <a:endParaRPr lang="ko-KR" altLang="en-US" sz="1600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50E6C4C-E555-4434-BBC3-75E31B684B9E}"/>
                </a:ext>
              </a:extLst>
            </p:cNvPr>
            <p:cNvSpPr/>
            <p:nvPr/>
          </p:nvSpPr>
          <p:spPr>
            <a:xfrm>
              <a:off x="3177053" y="6415581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b</a:t>
              </a:r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623915C-83C1-4902-8744-1CA2DE885A40}"/>
                </a:ext>
              </a:extLst>
            </p:cNvPr>
            <p:cNvSpPr/>
            <p:nvPr/>
          </p:nvSpPr>
          <p:spPr>
            <a:xfrm>
              <a:off x="6660232" y="480689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</a:t>
              </a:r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A2B9941-08DF-4B44-9848-D4619D35F781}"/>
                </a:ext>
              </a:extLst>
            </p:cNvPr>
            <p:cNvSpPr/>
            <p:nvPr/>
          </p:nvSpPr>
          <p:spPr>
            <a:xfrm>
              <a:off x="6956363" y="480689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a</a:t>
              </a:r>
              <a:endParaRPr lang="ko-KR" altLang="en-US" sz="1600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39F587A-FE04-4852-9D45-EEC356897E37}"/>
                </a:ext>
              </a:extLst>
            </p:cNvPr>
            <p:cNvSpPr/>
            <p:nvPr/>
          </p:nvSpPr>
          <p:spPr>
            <a:xfrm>
              <a:off x="6660232" y="508208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</a:t>
              </a:r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7D8532-AAC6-499A-91FE-AFF23719D52B}"/>
                </a:ext>
              </a:extLst>
            </p:cNvPr>
            <p:cNvSpPr/>
            <p:nvPr/>
          </p:nvSpPr>
          <p:spPr>
            <a:xfrm>
              <a:off x="6956363" y="5082089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b</a:t>
              </a:r>
              <a:endParaRPr lang="ko-KR" altLang="en-US" sz="16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352672B-8924-4FF2-BBA0-BD0340F5F52B}"/>
                </a:ext>
              </a:extLst>
            </p:cNvPr>
            <p:cNvSpPr/>
            <p:nvPr/>
          </p:nvSpPr>
          <p:spPr>
            <a:xfrm>
              <a:off x="6660232" y="535728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</a:t>
              </a:r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729165A-7C7A-48EC-AA8D-AF3D8F2D8B07}"/>
                </a:ext>
              </a:extLst>
            </p:cNvPr>
            <p:cNvSpPr/>
            <p:nvPr/>
          </p:nvSpPr>
          <p:spPr>
            <a:xfrm>
              <a:off x="6956363" y="535728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a</a:t>
              </a:r>
              <a:endParaRPr lang="ko-KR" altLang="en-US" sz="1600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0C9947E-DD27-444F-B5A1-273972D3DEDF}"/>
                </a:ext>
              </a:extLst>
            </p:cNvPr>
            <p:cNvSpPr/>
            <p:nvPr/>
          </p:nvSpPr>
          <p:spPr>
            <a:xfrm>
              <a:off x="6660232" y="563247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</a:t>
              </a:r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DEE2258-0984-42D7-BE97-9F2D1E68C22C}"/>
                </a:ext>
              </a:extLst>
            </p:cNvPr>
            <p:cNvSpPr/>
            <p:nvPr/>
          </p:nvSpPr>
          <p:spPr>
            <a:xfrm>
              <a:off x="6956363" y="563247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b</a:t>
              </a:r>
              <a:endParaRPr lang="ko-KR" altLang="en-US" sz="1600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2F0E962-FB86-48B1-A2B4-A549C630039B}"/>
                </a:ext>
              </a:extLst>
            </p:cNvPr>
            <p:cNvSpPr/>
            <p:nvPr/>
          </p:nvSpPr>
          <p:spPr>
            <a:xfrm>
              <a:off x="6660232" y="597526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</a:t>
              </a:r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65F381-1106-4A6C-86BC-935717753AE0}"/>
                </a:ext>
              </a:extLst>
            </p:cNvPr>
            <p:cNvSpPr/>
            <p:nvPr/>
          </p:nvSpPr>
          <p:spPr>
            <a:xfrm>
              <a:off x="6956363" y="597526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a</a:t>
              </a:r>
              <a:endParaRPr lang="ko-KR" altLang="en-US" sz="1600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1F46DF8-0660-4F99-A3F6-8D9F3BB221BE}"/>
                </a:ext>
              </a:extLst>
            </p:cNvPr>
            <p:cNvSpPr/>
            <p:nvPr/>
          </p:nvSpPr>
          <p:spPr>
            <a:xfrm>
              <a:off x="6660232" y="625045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</a:t>
              </a:r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01F8F2F-F7CA-48CC-9ABC-16CD4A0FAF25}"/>
                </a:ext>
              </a:extLst>
            </p:cNvPr>
            <p:cNvSpPr/>
            <p:nvPr/>
          </p:nvSpPr>
          <p:spPr>
            <a:xfrm>
              <a:off x="6956363" y="6250453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b</a:t>
              </a:r>
              <a:endParaRPr lang="ko-KR" altLang="en-US" sz="1600" dirty="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235"/>
    </mc:Choice>
    <mc:Fallback xmlns="">
      <p:transition spd="slow" advTm="285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6" name="그룹 16">
            <a:extLst>
              <a:ext uri="{FF2B5EF4-FFF2-40B4-BE49-F238E27FC236}">
                <a16:creationId xmlns:a16="http://schemas.microsoft.com/office/drawing/2014/main" id="{A1A838F2-E7BD-4418-A319-635B818A3585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2112963"/>
            <a:ext cx="7153275" cy="2959100"/>
            <a:chOff x="1189038" y="2112963"/>
            <a:chExt cx="7153275" cy="2857500"/>
          </a:xfrm>
        </p:grpSpPr>
        <p:sp>
          <p:nvSpPr>
            <p:cNvPr id="62478" name="AutoShape 81">
              <a:extLst>
                <a:ext uri="{FF2B5EF4-FFF2-40B4-BE49-F238E27FC236}">
                  <a16:creationId xmlns:a16="http://schemas.microsoft.com/office/drawing/2014/main" id="{AD01573B-882F-47A7-8904-CB4D0C17276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79" name="AutoShape 82">
              <a:extLst>
                <a:ext uri="{FF2B5EF4-FFF2-40B4-BE49-F238E27FC236}">
                  <a16:creationId xmlns:a16="http://schemas.microsoft.com/office/drawing/2014/main" id="{4B57E777-AD20-4420-954A-F90AC2AA8EA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80" name="AutoShape 83">
              <a:extLst>
                <a:ext uri="{FF2B5EF4-FFF2-40B4-BE49-F238E27FC236}">
                  <a16:creationId xmlns:a16="http://schemas.microsoft.com/office/drawing/2014/main" id="{AE324ADC-E336-4202-B109-0C6B2CBF074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81" name="AutoShape 84">
              <a:extLst>
                <a:ext uri="{FF2B5EF4-FFF2-40B4-BE49-F238E27FC236}">
                  <a16:creationId xmlns:a16="http://schemas.microsoft.com/office/drawing/2014/main" id="{8BC04039-E551-4092-931D-3798BA45965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82" name="Text Box 92">
              <a:extLst>
                <a:ext uri="{FF2B5EF4-FFF2-40B4-BE49-F238E27FC236}">
                  <a16:creationId xmlns:a16="http://schemas.microsoft.com/office/drawing/2014/main" id="{DAA2CC58-C9AF-4A87-9BE4-83166842206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57290" y="2563070"/>
              <a:ext cx="6800850" cy="505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14350" indent="-514350"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>
                <a:solidFill>
                  <a:srgbClr val="000000"/>
                </a:solidFill>
                <a:latin typeface="HY동녘M" pitchFamily="18" charset="-127"/>
              </a:endParaRPr>
            </a:p>
          </p:txBody>
        </p:sp>
      </p:grpSp>
      <p:sp>
        <p:nvSpPr>
          <p:cNvPr id="62467" name="제목 1">
            <a:extLst>
              <a:ext uri="{FF2B5EF4-FFF2-40B4-BE49-F238E27FC236}">
                <a16:creationId xmlns:a16="http://schemas.microsoft.com/office/drawing/2014/main" id="{D6437261-36F1-455B-8795-F67FB45735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연습해 봅시다</a:t>
            </a:r>
            <a:r>
              <a:rPr lang="en-US" altLang="ko-KR">
                <a:latin typeface="HY동녘B" pitchFamily="18" charset="-127"/>
              </a:rPr>
              <a:t>.</a:t>
            </a:r>
            <a:endParaRPr lang="ko-KR" altLang="en-US">
              <a:latin typeface="HY동녘B" pitchFamily="18" charset="-127"/>
            </a:endParaRPr>
          </a:p>
        </p:txBody>
      </p:sp>
      <p:grpSp>
        <p:nvGrpSpPr>
          <p:cNvPr id="62468" name="Group 85">
            <a:extLst>
              <a:ext uri="{FF2B5EF4-FFF2-40B4-BE49-F238E27FC236}">
                <a16:creationId xmlns:a16="http://schemas.microsoft.com/office/drawing/2014/main" id="{22588ADD-CBAF-4A2B-8870-8616066F1AE4}"/>
              </a:ext>
            </a:extLst>
          </p:cNvPr>
          <p:cNvGrpSpPr>
            <a:grpSpLocks/>
          </p:cNvGrpSpPr>
          <p:nvPr/>
        </p:nvGrpSpPr>
        <p:grpSpPr bwMode="auto">
          <a:xfrm>
            <a:off x="4454525" y="1804988"/>
            <a:ext cx="785813" cy="642937"/>
            <a:chOff x="1289" y="582"/>
            <a:chExt cx="668" cy="668"/>
          </a:xfrm>
        </p:grpSpPr>
        <p:sp>
          <p:nvSpPr>
            <p:cNvPr id="62473" name="Oval 86">
              <a:extLst>
                <a:ext uri="{FF2B5EF4-FFF2-40B4-BE49-F238E27FC236}">
                  <a16:creationId xmlns:a16="http://schemas.microsoft.com/office/drawing/2014/main" id="{7F954E77-F028-4E85-8D69-B8604AF1647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74" name="Oval 87">
              <a:extLst>
                <a:ext uri="{FF2B5EF4-FFF2-40B4-BE49-F238E27FC236}">
                  <a16:creationId xmlns:a16="http://schemas.microsoft.com/office/drawing/2014/main" id="{3968EFD3-5781-44D8-A654-04D576BC5B5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75" name="Oval 88">
              <a:extLst>
                <a:ext uri="{FF2B5EF4-FFF2-40B4-BE49-F238E27FC236}">
                  <a16:creationId xmlns:a16="http://schemas.microsoft.com/office/drawing/2014/main" id="{7AF0A19D-A257-47E0-9AF4-02A09740D37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76" name="Oval 89">
              <a:extLst>
                <a:ext uri="{FF2B5EF4-FFF2-40B4-BE49-F238E27FC236}">
                  <a16:creationId xmlns:a16="http://schemas.microsoft.com/office/drawing/2014/main" id="{4CDA5E31-FA65-4F69-9ADD-21806E26D15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477" name="Oval 90">
              <a:extLst>
                <a:ext uri="{FF2B5EF4-FFF2-40B4-BE49-F238E27FC236}">
                  <a16:creationId xmlns:a16="http://schemas.microsoft.com/office/drawing/2014/main" id="{FB4BDE43-0AFA-4167-9098-6EBF1CF6F0D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62469" name="AutoShape 93">
            <a:extLst>
              <a:ext uri="{FF2B5EF4-FFF2-40B4-BE49-F238E27FC236}">
                <a16:creationId xmlns:a16="http://schemas.microsoft.com/office/drawing/2014/main" id="{E73209FD-4B00-4757-9968-D37ED664DB9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3000" y="5072063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2470" name="AutoShape 94">
            <a:extLst>
              <a:ext uri="{FF2B5EF4-FFF2-40B4-BE49-F238E27FC236}">
                <a16:creationId xmlns:a16="http://schemas.microsoft.com/office/drawing/2014/main" id="{448A2F78-7E28-44D2-9085-4F412C370E0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90638" y="5095875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2471" name="TextBox 18">
            <a:extLst>
              <a:ext uri="{FF2B5EF4-FFF2-40B4-BE49-F238E27FC236}">
                <a16:creationId xmlns:a16="http://schemas.microsoft.com/office/drawing/2014/main" id="{C3F2A2DA-98ED-46C5-8A66-809B9EABC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714500"/>
            <a:ext cx="53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2472" name="Text Box 92">
            <a:extLst>
              <a:ext uri="{FF2B5EF4-FFF2-40B4-BE49-F238E27FC236}">
                <a16:creationId xmlns:a16="http://schemas.microsoft.com/office/drawing/2014/main" id="{2A57ACA3-15D3-47C3-A93A-B510AD89A7A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57313" y="2579688"/>
            <a:ext cx="6929437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  <a:latin typeface="HY동녘M" pitchFamily="18" charset="-127"/>
              </a:rPr>
              <a:t>게임공학부에서 근무하는 모든 사원의 이름을 검색하라</a:t>
            </a: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	</a:t>
            </a:r>
            <a:r>
              <a:rPr lang="en-US" altLang="ko-KR" sz="1600" dirty="0">
                <a:solidFill>
                  <a:srgbClr val="000000"/>
                </a:solidFill>
                <a:latin typeface="HY동녘M" pitchFamily="18" charset="-127"/>
              </a:rPr>
              <a:t>EMP(EMPNO, NAME, TITLE, MANAGER, SALARY, DNO)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HY동녘M" pitchFamily="18" charset="-127"/>
              </a:rPr>
              <a:t>	DEPT(DEPTNO, DEPTNAME, FLOOR)</a:t>
            </a:r>
            <a:endParaRPr lang="en-US" altLang="ko-KR" sz="2000" dirty="0">
              <a:solidFill>
                <a:srgbClr val="000000"/>
              </a:solidFill>
              <a:latin typeface="HY동녘M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3228BCA0-CC6A-4737-96CF-351460EA44FB}"/>
              </a:ext>
            </a:extLst>
          </p:cNvPr>
          <p:cNvGrpSpPr>
            <a:grpSpLocks/>
          </p:cNvGrpSpPr>
          <p:nvPr/>
        </p:nvGrpSpPr>
        <p:grpSpPr bwMode="auto">
          <a:xfrm>
            <a:off x="857250" y="1785938"/>
            <a:ext cx="3760788" cy="798512"/>
            <a:chOff x="744" y="1484"/>
            <a:chExt cx="2369" cy="503"/>
          </a:xfrm>
        </p:grpSpPr>
        <p:sp>
          <p:nvSpPr>
            <p:cNvPr id="17417" name="Text Box 4">
              <a:extLst>
                <a:ext uri="{FF2B5EF4-FFF2-40B4-BE49-F238E27FC236}">
                  <a16:creationId xmlns:a16="http://schemas.microsoft.com/office/drawing/2014/main" id="{B6254D3E-3599-4276-BC11-42750A8121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8" y="1515"/>
              <a:ext cx="177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관계대수 연산자</a:t>
              </a:r>
            </a:p>
          </p:txBody>
        </p:sp>
        <p:pic>
          <p:nvPicPr>
            <p:cNvPr id="17418" name="Picture 5" descr="Aqua">
              <a:extLst>
                <a:ext uri="{FF2B5EF4-FFF2-40B4-BE49-F238E27FC236}">
                  <a16:creationId xmlns:a16="http://schemas.microsoft.com/office/drawing/2014/main" id="{BA40B520-AAEB-41DD-BADA-3108E64A1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" y="1484"/>
              <a:ext cx="50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FC3FF7A2-F264-4599-93D1-5E70E639ED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" y="1525"/>
              <a:ext cx="21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en-US" altLang="ko-KR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</a:t>
              </a:r>
            </a:p>
          </p:txBody>
        </p:sp>
      </p:grpSp>
      <p:grpSp>
        <p:nvGrpSpPr>
          <p:cNvPr id="3" name="Group 12">
            <a:extLst>
              <a:ext uri="{FF2B5EF4-FFF2-40B4-BE49-F238E27FC236}">
                <a16:creationId xmlns:a16="http://schemas.microsoft.com/office/drawing/2014/main" id="{95B383A0-6E68-487D-A485-AAC188BD89C0}"/>
              </a:ext>
            </a:extLst>
          </p:cNvPr>
          <p:cNvGrpSpPr>
            <a:grpSpLocks/>
          </p:cNvGrpSpPr>
          <p:nvPr/>
        </p:nvGrpSpPr>
        <p:grpSpPr bwMode="auto">
          <a:xfrm>
            <a:off x="1785938" y="2857500"/>
            <a:ext cx="3687762" cy="798513"/>
            <a:chOff x="1606" y="2383"/>
            <a:chExt cx="2323" cy="503"/>
          </a:xfrm>
        </p:grpSpPr>
        <p:sp>
          <p:nvSpPr>
            <p:cNvPr id="17414" name="Text Box 13">
              <a:extLst>
                <a:ext uri="{FF2B5EF4-FFF2-40B4-BE49-F238E27FC236}">
                  <a16:creationId xmlns:a16="http://schemas.microsoft.com/office/drawing/2014/main" id="{51CA4530-4F05-4E83-BD19-8F8F16D563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2423"/>
              <a:ext cx="177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관계대수의 확장</a:t>
              </a:r>
            </a:p>
          </p:txBody>
        </p:sp>
        <p:pic>
          <p:nvPicPr>
            <p:cNvPr id="17415" name="Picture 14" descr="Aqua">
              <a:extLst>
                <a:ext uri="{FF2B5EF4-FFF2-40B4-BE49-F238E27FC236}">
                  <a16:creationId xmlns:a16="http://schemas.microsoft.com/office/drawing/2014/main" id="{3B9ACF90-1EB2-448F-B652-928915D2EF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6" y="2383"/>
              <a:ext cx="50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B84EE7B8-B5D6-4BB3-8F20-C15C393341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0" y="2432"/>
              <a:ext cx="36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II</a:t>
              </a:r>
            </a:p>
          </p:txBody>
        </p:sp>
      </p:grpSp>
      <p:sp>
        <p:nvSpPr>
          <p:cNvPr id="18" name="Text Box 16">
            <a:extLst>
              <a:ext uri="{FF2B5EF4-FFF2-40B4-BE49-F238E27FC236}">
                <a16:creationId xmlns:a16="http://schemas.microsoft.com/office/drawing/2014/main" id="{55D881F4-B4B0-4D15-BF45-055A46F42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60350"/>
            <a:ext cx="40290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6600" b="1">
                <a:latin typeface="Tahoma" panose="020B0604030504040204" pitchFamily="34" charset="0"/>
                <a:ea typeface="굴림" panose="020B0600000101010101" pitchFamily="50" charset="-127"/>
              </a:rPr>
              <a:t>Contents</a:t>
            </a:r>
          </a:p>
        </p:txBody>
      </p:sp>
      <p:sp>
        <p:nvSpPr>
          <p:cNvPr id="17413" name="WordArt 25">
            <a:extLst>
              <a:ext uri="{FF2B5EF4-FFF2-40B4-BE49-F238E27FC236}">
                <a16:creationId xmlns:a16="http://schemas.microsoft.com/office/drawing/2014/main" id="{AF9AD88C-8D6C-4615-9818-8069D7B68C6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52525" y="514350"/>
            <a:ext cx="3714750" cy="6429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ko-KR" sz="2000" b="1" kern="10">
                <a:ln w="19050">
                  <a:solidFill>
                    <a:srgbClr val="EAEAEA">
                      <a:alpha val="50195"/>
                    </a:srgbClr>
                  </a:solidFill>
                  <a:round/>
                  <a:headEnd/>
                  <a:tailEnd/>
                </a:ln>
                <a:noFill/>
                <a:effectLst>
                  <a:outerShdw dist="35921" dir="2700000" algn="ctr" rotWithShape="0">
                    <a:schemeClr val="bg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endParaRPr lang="ko-KR" altLang="en-US" sz="2000" b="1" kern="10">
              <a:ln w="19050">
                <a:solidFill>
                  <a:srgbClr val="EAEAEA">
                    <a:alpha val="50195"/>
                  </a:srgbClr>
                </a:solidFill>
                <a:round/>
                <a:headEnd/>
                <a:tailEnd/>
              </a:ln>
              <a:noFill/>
              <a:effectLst>
                <a:outerShdw dist="35921" dir="2700000" algn="ctr" rotWithShape="0">
                  <a:schemeClr val="bg2"/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640"/>
    </mc:Choice>
    <mc:Fallback xmlns="">
      <p:transition spd="slow" advTm="329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628DD0A-DCDF-4ECB-8DB5-7F4F7FFF4E95}"/>
              </a:ext>
            </a:extLst>
          </p:cNvPr>
          <p:cNvGraphicFramePr>
            <a:graphicFrameLocks noGrp="1"/>
          </p:cNvGraphicFramePr>
          <p:nvPr/>
        </p:nvGraphicFramePr>
        <p:xfrm>
          <a:off x="750639" y="1142504"/>
          <a:ext cx="3192462" cy="142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ENAME</a:t>
                      </a:r>
                      <a:endParaRPr lang="ko-KR" altLang="en-US" sz="1200" dirty="0"/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DNO</a:t>
                      </a:r>
                      <a:endParaRPr lang="ko-KR" altLang="en-US" sz="1200" dirty="0"/>
                    </a:p>
                  </a:txBody>
                  <a:tcPr marL="91453" marR="9145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송중기</a:t>
                      </a:r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91453" marR="9145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91453" marR="9145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김수현</a:t>
                      </a:r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L="91453" marR="9145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수지</a:t>
                      </a:r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3" marR="9145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91453" marR="9145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4E49B0-AAA9-45D5-8A40-30604F0F2388}"/>
              </a:ext>
            </a:extLst>
          </p:cNvPr>
          <p:cNvGraphicFramePr>
            <a:graphicFrameLocks noGrp="1"/>
          </p:cNvGraphicFramePr>
          <p:nvPr/>
        </p:nvGraphicFramePr>
        <p:xfrm>
          <a:off x="5548064" y="1142504"/>
          <a:ext cx="3192463" cy="1341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DEPTNO</a:t>
                      </a:r>
                      <a:endParaRPr lang="ko-KR" altLang="en-US" sz="1200" dirty="0"/>
                    </a:p>
                  </a:txBody>
                  <a:tcPr marL="91453" marR="91453" marT="45731" marB="4573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L="91453" marR="91453" marT="45731" marB="4573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DNAME</a:t>
                      </a:r>
                      <a:endParaRPr lang="ko-KR" altLang="en-US" sz="1200" dirty="0"/>
                    </a:p>
                  </a:txBody>
                  <a:tcPr marL="91453" marR="91453" marT="45731" marB="45731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91453" marR="91453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3" marR="91453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컴공</a:t>
                      </a:r>
                      <a:endParaRPr lang="ko-KR" altLang="en-US" sz="1200" dirty="0"/>
                    </a:p>
                  </a:txBody>
                  <a:tcPr marL="91453" marR="91453" marT="45731" marB="457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91453" marR="91453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91453" marR="91453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겜공</a:t>
                      </a:r>
                      <a:endParaRPr lang="ko-KR" altLang="en-US" sz="1200" dirty="0"/>
                    </a:p>
                  </a:txBody>
                  <a:tcPr marL="91453" marR="91453" marT="45731" marB="457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L="91453" marR="91453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91453" marR="91453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전자</a:t>
                      </a:r>
                    </a:p>
                  </a:txBody>
                  <a:tcPr marL="91453" marR="91453" marT="45731" marB="457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4562" name="TextBox 5">
            <a:extLst>
              <a:ext uri="{FF2B5EF4-FFF2-40B4-BE49-F238E27FC236}">
                <a16:creationId xmlns:a16="http://schemas.microsoft.com/office/drawing/2014/main" id="{D9A25147-11C1-4FC3-A367-A44D3565F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863689"/>
            <a:ext cx="6735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latin typeface="Arial Black" panose="020B0A04020102020204" pitchFamily="34" charset="0"/>
                <a:ea typeface="굴림" panose="020B0600000101010101" pitchFamily="50" charset="-127"/>
              </a:rPr>
              <a:t>EMP</a:t>
            </a:r>
            <a:endParaRPr lang="ko-KR" altLang="en-US" sz="1600" dirty="0">
              <a:latin typeface="Arial Black" panose="020B0A04020102020204" pitchFamily="34" charset="0"/>
              <a:ea typeface="굴림" panose="020B0600000101010101" pitchFamily="50" charset="-127"/>
            </a:endParaRPr>
          </a:p>
        </p:txBody>
      </p:sp>
      <p:sp>
        <p:nvSpPr>
          <p:cNvPr id="64563" name="TextBox 6">
            <a:extLst>
              <a:ext uri="{FF2B5EF4-FFF2-40B4-BE49-F238E27FC236}">
                <a16:creationId xmlns:a16="http://schemas.microsoft.com/office/drawing/2014/main" id="{F31BE221-C27C-4E79-902E-B8F2BFD11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0439" y="863689"/>
            <a:ext cx="7873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Arial Black" panose="020B0A04020102020204" pitchFamily="34" charset="0"/>
                <a:ea typeface="굴림" panose="020B0600000101010101" pitchFamily="50" charset="-127"/>
              </a:rPr>
              <a:t>DEPT</a:t>
            </a:r>
            <a:endParaRPr lang="ko-KR" altLang="en-US" sz="1600">
              <a:latin typeface="Arial Black" panose="020B0A04020102020204" pitchFamily="34" charset="0"/>
              <a:ea typeface="굴림" panose="020B0600000101010101" pitchFamily="50" charset="-127"/>
            </a:endParaRPr>
          </a:p>
        </p:txBody>
      </p:sp>
      <p:sp>
        <p:nvSpPr>
          <p:cNvPr id="64564" name="TextBox 7">
            <a:extLst>
              <a:ext uri="{FF2B5EF4-FFF2-40B4-BE49-F238E27FC236}">
                <a16:creationId xmlns:a16="http://schemas.microsoft.com/office/drawing/2014/main" id="{879FE78A-7005-4F7F-BD4D-40CDEFD2F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9014" y="1375866"/>
            <a:ext cx="7826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6000">
                <a:latin typeface="Arial Black" panose="020B0A04020102020204" pitchFamily="34" charset="0"/>
                <a:ea typeface="굴림" panose="020B0600000101010101" pitchFamily="50" charset="-127"/>
              </a:rPr>
              <a:t>X</a:t>
            </a:r>
            <a:endParaRPr lang="ko-KR" altLang="en-US" sz="6000">
              <a:latin typeface="Arial Black" panose="020B0A04020102020204" pitchFamily="34" charset="0"/>
              <a:ea typeface="굴림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8D99853-CC13-4FBD-88AE-ACC014CFF2EE}"/>
              </a:ext>
            </a:extLst>
          </p:cNvPr>
          <p:cNvGraphicFramePr>
            <a:graphicFrameLocks noGrp="1"/>
          </p:cNvGraphicFramePr>
          <p:nvPr/>
        </p:nvGraphicFramePr>
        <p:xfrm>
          <a:off x="1668463" y="2636912"/>
          <a:ext cx="6096000" cy="4155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ENAME</a:t>
                      </a:r>
                      <a:endParaRPr lang="ko-KR" altLang="en-US" sz="1200" dirty="0"/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DNO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DEPTNO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DNAME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송중기</a:t>
                      </a:r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컴공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송중기</a:t>
                      </a:r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겜공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송중기</a:t>
                      </a:r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전자</a:t>
                      </a:r>
                    </a:p>
                  </a:txBody>
                  <a:tcPr marT="45729" marB="4572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컴공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겜공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아이유</a:t>
                      </a:r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전자</a:t>
                      </a:r>
                    </a:p>
                  </a:txBody>
                  <a:tcPr marT="45729" marB="4572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김수현</a:t>
                      </a:r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컴공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김수현</a:t>
                      </a:r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겜공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김수현</a:t>
                      </a:r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전자</a:t>
                      </a:r>
                    </a:p>
                  </a:txBody>
                  <a:tcPr marT="45729" marB="45729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수지</a:t>
                      </a:r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컴공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수지</a:t>
                      </a:r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겜공</a:t>
                      </a:r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수지</a:t>
                      </a:r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T="45729" marB="4572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전자</a:t>
                      </a:r>
                    </a:p>
                  </a:txBody>
                  <a:tcPr marT="45729" marB="45729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1688611-625F-4B9B-B335-6E23AA766A43}"/>
              </a:ext>
            </a:extLst>
          </p:cNvPr>
          <p:cNvGrpSpPr/>
          <p:nvPr/>
        </p:nvGrpSpPr>
        <p:grpSpPr>
          <a:xfrm>
            <a:off x="1042988" y="3219770"/>
            <a:ext cx="7274545" cy="3282536"/>
            <a:chOff x="1042988" y="3219770"/>
            <a:chExt cx="7274545" cy="328253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67290C8-C587-4112-A41A-811BB947BC74}"/>
                </a:ext>
              </a:extLst>
            </p:cNvPr>
            <p:cNvSpPr/>
            <p:nvPr/>
          </p:nvSpPr>
          <p:spPr bwMode="auto">
            <a:xfrm>
              <a:off x="1042988" y="3219770"/>
              <a:ext cx="7273925" cy="3531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CCD0A46-1D30-45B8-83B6-9EEA3E4858EE}"/>
                </a:ext>
              </a:extLst>
            </p:cNvPr>
            <p:cNvSpPr/>
            <p:nvPr/>
          </p:nvSpPr>
          <p:spPr bwMode="auto">
            <a:xfrm>
              <a:off x="1043608" y="3899299"/>
              <a:ext cx="7273925" cy="3531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DBF2A8-0326-480B-BB06-5DBA62C517DD}"/>
                </a:ext>
              </a:extLst>
            </p:cNvPr>
            <p:cNvSpPr/>
            <p:nvPr/>
          </p:nvSpPr>
          <p:spPr bwMode="auto">
            <a:xfrm>
              <a:off x="1042988" y="5508913"/>
              <a:ext cx="7273925" cy="3531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ADBC89B-71CB-4082-ADBC-77D19B8539E8}"/>
                </a:ext>
              </a:extLst>
            </p:cNvPr>
            <p:cNvSpPr/>
            <p:nvPr/>
          </p:nvSpPr>
          <p:spPr bwMode="auto">
            <a:xfrm>
              <a:off x="1042988" y="6149195"/>
              <a:ext cx="7273925" cy="3531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C6488B-B0BA-47F7-98F8-7F07CC94548C}"/>
              </a:ext>
            </a:extLst>
          </p:cNvPr>
          <p:cNvGrpSpPr/>
          <p:nvPr/>
        </p:nvGrpSpPr>
        <p:grpSpPr>
          <a:xfrm>
            <a:off x="3726260" y="3253551"/>
            <a:ext cx="1981026" cy="3217543"/>
            <a:chOff x="3726260" y="3253551"/>
            <a:chExt cx="1981026" cy="3217543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8895C51-5EBC-4120-8B94-4254A6261A76}"/>
                </a:ext>
              </a:extLst>
            </p:cNvPr>
            <p:cNvSpPr/>
            <p:nvPr/>
          </p:nvSpPr>
          <p:spPr bwMode="auto">
            <a:xfrm>
              <a:off x="3761979" y="3253551"/>
              <a:ext cx="1944687" cy="353103"/>
            </a:xfrm>
            <a:prstGeom prst="ellipse">
              <a:avLst/>
            </a:prstGeom>
            <a:solidFill>
              <a:srgbClr val="FFC000">
                <a:alpha val="47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9AF9CE0-3615-471F-9561-4CDAB54E8725}"/>
                </a:ext>
              </a:extLst>
            </p:cNvPr>
            <p:cNvSpPr/>
            <p:nvPr/>
          </p:nvSpPr>
          <p:spPr bwMode="auto">
            <a:xfrm>
              <a:off x="3762599" y="3933068"/>
              <a:ext cx="1944687" cy="353104"/>
            </a:xfrm>
            <a:prstGeom prst="ellipse">
              <a:avLst/>
            </a:prstGeom>
            <a:solidFill>
              <a:srgbClr val="FFC000">
                <a:alpha val="47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51A0772-B04C-423D-91EA-02EB3C852756}"/>
                </a:ext>
              </a:extLst>
            </p:cNvPr>
            <p:cNvSpPr/>
            <p:nvPr/>
          </p:nvSpPr>
          <p:spPr bwMode="auto">
            <a:xfrm>
              <a:off x="3726260" y="5509736"/>
              <a:ext cx="1944687" cy="353103"/>
            </a:xfrm>
            <a:prstGeom prst="ellipse">
              <a:avLst/>
            </a:prstGeom>
            <a:solidFill>
              <a:srgbClr val="FFC000">
                <a:alpha val="47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6857102-F08E-40A0-9FDD-3934DC820C4F}"/>
                </a:ext>
              </a:extLst>
            </p:cNvPr>
            <p:cNvSpPr/>
            <p:nvPr/>
          </p:nvSpPr>
          <p:spPr bwMode="auto">
            <a:xfrm>
              <a:off x="3761979" y="6117990"/>
              <a:ext cx="1944687" cy="353104"/>
            </a:xfrm>
            <a:prstGeom prst="ellipse">
              <a:avLst/>
            </a:prstGeom>
            <a:solidFill>
              <a:srgbClr val="FFC000">
                <a:alpha val="47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64CF167-5FE5-484C-91CE-47988FCF50E9}"/>
              </a:ext>
            </a:extLst>
          </p:cNvPr>
          <p:cNvSpPr txBox="1"/>
          <p:nvPr/>
        </p:nvSpPr>
        <p:spPr>
          <a:xfrm>
            <a:off x="901192" y="351941"/>
            <a:ext cx="8280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SzTx/>
            </a:pPr>
            <a:r>
              <a:rPr lang="ko-KR" altLang="en-US" sz="2400" dirty="0">
                <a:solidFill>
                  <a:srgbClr val="000000"/>
                </a:solidFill>
                <a:latin typeface="HY동녘M" pitchFamily="18" charset="-127"/>
              </a:rPr>
              <a:t>게임공학부에서 근무하는 모든 사원의 이름을 검색하라</a:t>
            </a:r>
            <a:r>
              <a:rPr lang="en-US" altLang="ko-KR" sz="2400" dirty="0">
                <a:solidFill>
                  <a:srgbClr val="000000"/>
                </a:solidFill>
                <a:latin typeface="HY동녘M" pitchFamily="18" charset="-127"/>
              </a:rPr>
              <a:t>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530"/>
    </mc:Choice>
    <mc:Fallback xmlns="">
      <p:transition spd="slow" advTm="310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22" name="TextBox 5">
            <a:extLst>
              <a:ext uri="{FF2B5EF4-FFF2-40B4-BE49-F238E27FC236}">
                <a16:creationId xmlns:a16="http://schemas.microsoft.com/office/drawing/2014/main" id="{0F1C4C86-CFCA-4B12-9B4A-0C7D24F3B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0038" y="1557338"/>
            <a:ext cx="3752850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dirty="0" err="1">
                <a:latin typeface="Arial Black" panose="020B0A04020102020204" pitchFamily="34" charset="0"/>
              </a:rPr>
              <a:t>σ</a:t>
            </a:r>
            <a:r>
              <a:rPr lang="en-US" altLang="ko-KR" sz="1600" kern="0" baseline="-25000" dirty="0" err="1">
                <a:solidFill>
                  <a:srgbClr val="FF0000"/>
                </a:solidFill>
                <a:ea typeface="HY동녘M" pitchFamily="18" charset="-127"/>
              </a:rPr>
              <a:t>DNO</a:t>
            </a:r>
            <a:r>
              <a:rPr lang="en-US" altLang="ko-KR" sz="1600" kern="0" baseline="-25000" dirty="0">
                <a:solidFill>
                  <a:srgbClr val="FF0000"/>
                </a:solidFill>
                <a:ea typeface="HY동녘M" pitchFamily="18" charset="-127"/>
              </a:rPr>
              <a:t>=DEPTNO</a:t>
            </a:r>
            <a:r>
              <a:rPr lang="en-US" altLang="ko-KR" kern="0" baseline="-25000" dirty="0">
                <a:ea typeface="HY동녘M" pitchFamily="18" charset="-127"/>
              </a:rPr>
              <a:t> </a:t>
            </a:r>
            <a:r>
              <a:rPr lang="en-US" altLang="ko-KR" dirty="0">
                <a:latin typeface="Arial Black" panose="020B0A04020102020204" pitchFamily="34" charset="0"/>
              </a:rPr>
              <a:t>(EMP X DEPT)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B01E161-3C36-4B2D-8984-8050EE805404}"/>
              </a:ext>
            </a:extLst>
          </p:cNvPr>
          <p:cNvGraphicFramePr>
            <a:graphicFrameLocks noGrp="1"/>
          </p:cNvGraphicFramePr>
          <p:nvPr/>
        </p:nvGraphicFramePr>
        <p:xfrm>
          <a:off x="1668463" y="2122488"/>
          <a:ext cx="6096000" cy="1797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9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ENAME</a:t>
                      </a:r>
                      <a:endParaRPr lang="ko-KR" altLang="en-US" sz="1600" dirty="0"/>
                    </a:p>
                  </a:txBody>
                  <a:tcPr marT="45748" marB="457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marT="45748" marB="457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DNO</a:t>
                      </a:r>
                      <a:endParaRPr lang="ko-KR" altLang="en-US" sz="1600" dirty="0"/>
                    </a:p>
                  </a:txBody>
                  <a:tcPr marT="45748" marB="457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DEPTNO</a:t>
                      </a:r>
                      <a:endParaRPr lang="ko-KR" altLang="en-US" sz="1600" dirty="0"/>
                    </a:p>
                  </a:txBody>
                  <a:tcPr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 marT="45748" marB="4574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DNAME</a:t>
                      </a:r>
                      <a:endParaRPr lang="ko-KR" altLang="en-US" sz="1600" dirty="0"/>
                    </a:p>
                  </a:txBody>
                  <a:tcPr marT="45748" marB="45748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송중기</a:t>
                      </a:r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marT="45748" marB="457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겜공</a:t>
                      </a:r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아이유</a:t>
                      </a:r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T="45748" marB="457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컴공</a:t>
                      </a:r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김수현</a:t>
                      </a:r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marT="45748" marB="457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전자</a:t>
                      </a:r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수지</a:t>
                      </a:r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marT="45748" marB="457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marT="45748" marB="457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겜공</a:t>
                      </a:r>
                      <a:endParaRPr lang="ko-KR" altLang="en-US" sz="1600" dirty="0"/>
                    </a:p>
                  </a:txBody>
                  <a:tcPr marT="45748" marB="45748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9325C185-9B4F-47FA-A461-C7F05D872FBF}"/>
              </a:ext>
            </a:extLst>
          </p:cNvPr>
          <p:cNvGrpSpPr>
            <a:grpSpLocks/>
          </p:cNvGrpSpPr>
          <p:nvPr/>
        </p:nvGrpSpPr>
        <p:grpSpPr bwMode="auto">
          <a:xfrm>
            <a:off x="1079500" y="2492375"/>
            <a:ext cx="7275513" cy="1427163"/>
            <a:chOff x="1079500" y="2492896"/>
            <a:chExt cx="7275021" cy="142590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1ED7DE1-AEEE-48F6-83F6-A621E69B9794}"/>
                </a:ext>
              </a:extLst>
            </p:cNvPr>
            <p:cNvSpPr/>
            <p:nvPr/>
          </p:nvSpPr>
          <p:spPr bwMode="auto">
            <a:xfrm>
              <a:off x="1079500" y="2492896"/>
              <a:ext cx="7273433" cy="3600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BA0070A-2477-4427-8BC9-2039E1529DF4}"/>
                </a:ext>
              </a:extLst>
            </p:cNvPr>
            <p:cNvSpPr/>
            <p:nvPr/>
          </p:nvSpPr>
          <p:spPr bwMode="auto">
            <a:xfrm>
              <a:off x="1081088" y="3558757"/>
              <a:ext cx="7273433" cy="3600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502"/>
    </mc:Choice>
    <mc:Fallback xmlns="">
      <p:transition spd="slow" advTm="102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570FBBF-A686-45E5-970F-76129740E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2750" y="1301750"/>
            <a:ext cx="8234363" cy="4524375"/>
          </a:xfrm>
          <a:noFill/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ko-KR" altLang="en-US" sz="1800"/>
              <a:t>최소한의 연산자 집합</a:t>
            </a:r>
          </a:p>
          <a:p>
            <a:pPr marL="790575" lvl="1" indent="-304800">
              <a:lnSpc>
                <a:spcPct val="120000"/>
              </a:lnSpc>
              <a:spcBef>
                <a:spcPct val="50000"/>
              </a:spcBef>
            </a:pPr>
            <a:r>
              <a:rPr lang="ko-KR" altLang="en-US" sz="1600"/>
              <a:t>지금까지 소개한 모든 연산자는 선택</a:t>
            </a:r>
            <a:r>
              <a:rPr lang="en-US" altLang="ko-KR" sz="1600"/>
              <a:t>(SELECT), </a:t>
            </a:r>
            <a:r>
              <a:rPr lang="ko-KR" altLang="en-US" sz="1600"/>
              <a:t>프로젝트</a:t>
            </a:r>
            <a:r>
              <a:rPr lang="en-US" altLang="ko-KR" sz="1600"/>
              <a:t>(PROJECT), </a:t>
            </a:r>
            <a:r>
              <a:rPr lang="ko-KR" altLang="en-US" sz="1600"/>
              <a:t>합집합</a:t>
            </a:r>
            <a:r>
              <a:rPr lang="en-US" altLang="ko-KR" sz="1600"/>
              <a:t>(UNION), </a:t>
            </a:r>
            <a:r>
              <a:rPr lang="ko-KR" altLang="en-US" sz="1600"/>
              <a:t>차집합</a:t>
            </a:r>
            <a:r>
              <a:rPr lang="en-US" altLang="ko-KR" sz="1600"/>
              <a:t>(SET DIFFERNECE), </a:t>
            </a:r>
            <a:r>
              <a:rPr lang="ko-KR" altLang="en-US" sz="1600"/>
              <a:t>카티션 프로덕트 </a:t>
            </a:r>
            <a:r>
              <a:rPr lang="en-US" altLang="ko-KR" sz="1600"/>
              <a:t>(CARTESIAN PRODUCT) </a:t>
            </a:r>
            <a:r>
              <a:rPr lang="ko-KR" altLang="en-US" sz="1600"/>
              <a:t>연산들 만의 조합으로 표현할 수 있음</a:t>
            </a:r>
          </a:p>
          <a:p>
            <a:pPr marL="790575" lvl="1" indent="-304800">
              <a:lnSpc>
                <a:spcPct val="120000"/>
              </a:lnSpc>
              <a:spcBef>
                <a:spcPct val="50000"/>
              </a:spcBef>
            </a:pPr>
            <a:r>
              <a:rPr lang="ko-KR" altLang="en-US" sz="1600"/>
              <a:t>연산자 집합 </a:t>
            </a:r>
            <a:r>
              <a:rPr lang="en-US" altLang="ko-KR" sz="1600"/>
              <a:t>{σ,Π, ∪,</a:t>
            </a:r>
            <a:r>
              <a:rPr lang="ko-KR" altLang="en-US" sz="1600"/>
              <a:t>－</a:t>
            </a:r>
            <a:r>
              <a:rPr lang="en-US" altLang="ko-KR" sz="1600"/>
              <a:t>,×}</a:t>
            </a:r>
            <a:r>
              <a:rPr lang="ko-KR" altLang="en-US" sz="1600"/>
              <a:t>를 관계대수 연산자의 </a:t>
            </a:r>
            <a:r>
              <a:rPr lang="ko-KR" altLang="en-US" sz="1600" b="1"/>
              <a:t>완전 집합</a:t>
            </a:r>
            <a:r>
              <a:rPr lang="en-US" altLang="ko-KR" sz="1600"/>
              <a:t>(complete set)</a:t>
            </a:r>
            <a:r>
              <a:rPr lang="ko-KR" altLang="en-US" sz="1600"/>
              <a:t>이라 부름</a:t>
            </a:r>
          </a:p>
          <a:p>
            <a:pPr marL="790575" lvl="1" indent="-304800">
              <a:lnSpc>
                <a:spcPct val="120000"/>
              </a:lnSpc>
              <a:spcBef>
                <a:spcPct val="50000"/>
              </a:spcBef>
            </a:pPr>
            <a:r>
              <a:rPr lang="ko-KR" altLang="en-US" sz="1600"/>
              <a:t>이 연산자 집합과 동등한 모든 질의 언어들은 </a:t>
            </a:r>
            <a:r>
              <a:rPr lang="ko-KR" altLang="en-US" sz="1600" b="1"/>
              <a:t>관계적으로 완전하다</a:t>
            </a:r>
            <a:r>
              <a:rPr lang="en-US" altLang="ko-KR" sz="1600" b="1"/>
              <a:t>(relationally complete)</a:t>
            </a:r>
            <a:r>
              <a:rPr lang="ko-KR" altLang="en-US" sz="1600"/>
              <a:t>라고 정의함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ko-KR" altLang="en-US" sz="1800"/>
              <a:t>추가적으로 유용한 연산자들 </a:t>
            </a:r>
          </a:p>
          <a:p>
            <a:pPr marL="790575" lvl="1" indent="-304800">
              <a:lnSpc>
                <a:spcPct val="120000"/>
              </a:lnSpc>
              <a:spcBef>
                <a:spcPct val="50000"/>
              </a:spcBef>
              <a:buFontTx/>
              <a:buAutoNum type="arabicPeriod"/>
            </a:pPr>
            <a:r>
              <a:rPr lang="ko-KR" altLang="en-US" sz="1600"/>
              <a:t>조인 연산</a:t>
            </a:r>
            <a:endParaRPr lang="en-US" altLang="ko-KR" sz="1600"/>
          </a:p>
          <a:p>
            <a:pPr marL="790575" lvl="1" indent="-304800">
              <a:lnSpc>
                <a:spcPct val="120000"/>
              </a:lnSpc>
              <a:spcBef>
                <a:spcPct val="50000"/>
              </a:spcBef>
              <a:buFontTx/>
              <a:buAutoNum type="arabicPeriod"/>
            </a:pPr>
            <a:r>
              <a:rPr lang="ko-KR" altLang="en-US" sz="1600"/>
              <a:t>디비젼</a:t>
            </a:r>
            <a:r>
              <a:rPr lang="en-US" altLang="ko-KR" sz="1600"/>
              <a:t>(division) </a:t>
            </a:r>
            <a:r>
              <a:rPr lang="ko-KR" altLang="en-US" sz="1600"/>
              <a:t>연산</a:t>
            </a:r>
          </a:p>
          <a:p>
            <a:pPr marL="790575" lvl="1" indent="-304800">
              <a:lnSpc>
                <a:spcPct val="120000"/>
              </a:lnSpc>
              <a:spcBef>
                <a:spcPct val="50000"/>
              </a:spcBef>
              <a:buFontTx/>
              <a:buAutoNum type="arabicPeriod"/>
            </a:pPr>
            <a:r>
              <a:rPr lang="ko-KR" altLang="en-US" sz="1600"/>
              <a:t>집단 함수</a:t>
            </a:r>
            <a:r>
              <a:rPr lang="en-US" altLang="ko-KR" sz="1600"/>
              <a:t>(aggregate functions)</a:t>
            </a:r>
            <a:r>
              <a:rPr lang="ko-KR" altLang="en-US" sz="1600"/>
              <a:t>와 그룹화</a:t>
            </a:r>
            <a:r>
              <a:rPr lang="en-US" altLang="ko-KR" sz="1600"/>
              <a:t>(grouping) </a:t>
            </a:r>
            <a:r>
              <a:rPr lang="ko-KR" altLang="en-US" sz="1600"/>
              <a:t>연산</a:t>
            </a:r>
            <a:endParaRPr lang="en-US" altLang="ko-KR" sz="1600"/>
          </a:p>
          <a:p>
            <a:pPr marL="790575" lvl="1" indent="-304800">
              <a:lnSpc>
                <a:spcPct val="120000"/>
              </a:lnSpc>
              <a:spcBef>
                <a:spcPct val="50000"/>
              </a:spcBef>
              <a:buFontTx/>
              <a:buAutoNum type="arabicPeriod"/>
            </a:pPr>
            <a:r>
              <a:rPr lang="ko-KR" altLang="en-US" sz="1600"/>
              <a:t>외부 조인</a:t>
            </a:r>
            <a:r>
              <a:rPr lang="en-US" altLang="ko-KR" sz="1600"/>
              <a:t>(OUTER JOIN)</a:t>
            </a:r>
            <a:r>
              <a:rPr lang="ko-KR" altLang="en-US" sz="1600"/>
              <a:t>과 외부 합집합</a:t>
            </a:r>
            <a:r>
              <a:rPr lang="en-US" altLang="ko-KR" sz="1600"/>
              <a:t>(OUTER UNION) </a:t>
            </a:r>
          </a:p>
        </p:txBody>
      </p:sp>
      <p:sp>
        <p:nvSpPr>
          <p:cNvPr id="66563" name="제목 1">
            <a:extLst>
              <a:ext uri="{FF2B5EF4-FFF2-40B4-BE49-F238E27FC236}">
                <a16:creationId xmlns:a16="http://schemas.microsoft.com/office/drawing/2014/main" id="{D168B007-9C63-4047-A091-9A45988CC3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관계적 완전성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C192C062-DB25-4092-9945-4062C96C5B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9425" y="1340767"/>
            <a:ext cx="8256588" cy="4790157"/>
          </a:xfrm>
          <a:noFill/>
        </p:spPr>
        <p:txBody>
          <a:bodyPr/>
          <a:lstStyle/>
          <a:p>
            <a:pPr marL="363538">
              <a:spcBef>
                <a:spcPct val="10000"/>
              </a:spcBef>
            </a:pPr>
            <a:r>
              <a:rPr lang="ko-KR" altLang="en-US" sz="1800" dirty="0"/>
              <a:t>두 릴레이션으로부터 </a:t>
            </a:r>
            <a:r>
              <a:rPr lang="ko-KR" altLang="en-US" sz="1800" dirty="0" err="1"/>
              <a:t>관련있는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투플을</a:t>
            </a:r>
            <a:r>
              <a:rPr lang="ko-KR" altLang="en-US" sz="1800" dirty="0"/>
              <a:t> 결합하여 하나의 </a:t>
            </a:r>
            <a:r>
              <a:rPr lang="ko-KR" altLang="en-US" sz="1800" dirty="0" err="1"/>
              <a:t>투플로</a:t>
            </a:r>
            <a:r>
              <a:rPr lang="ko-KR" altLang="en-US" sz="1800" dirty="0"/>
              <a:t> 생성함</a:t>
            </a:r>
          </a:p>
          <a:p>
            <a:pPr marL="363538">
              <a:spcBef>
                <a:spcPct val="10000"/>
              </a:spcBef>
            </a:pPr>
            <a:r>
              <a:rPr lang="ko-KR" altLang="en-US" sz="1800" dirty="0"/>
              <a:t>관련성의 여부를 조건으로 표시하며</a:t>
            </a:r>
            <a:r>
              <a:rPr lang="en-US" altLang="ko-KR" sz="1800" dirty="0"/>
              <a:t>, </a:t>
            </a:r>
            <a:r>
              <a:rPr lang="ko-KR" altLang="en-US" sz="1800" dirty="0"/>
              <a:t>이를 </a:t>
            </a:r>
            <a:r>
              <a:rPr lang="ko-KR" altLang="en-US" sz="1800" b="1" dirty="0"/>
              <a:t>조인</a:t>
            </a:r>
            <a:r>
              <a:rPr lang="ko-KR" altLang="en-US" sz="1800" dirty="0"/>
              <a:t> </a:t>
            </a:r>
            <a:r>
              <a:rPr lang="ko-KR" altLang="en-US" sz="1800" b="1" dirty="0"/>
              <a:t>조건</a:t>
            </a:r>
            <a:r>
              <a:rPr lang="ko-KR" altLang="en-US" sz="1800" dirty="0"/>
              <a:t>이라고 함     </a:t>
            </a:r>
          </a:p>
          <a:p>
            <a:pPr marL="763588" lvl="1">
              <a:spcBef>
                <a:spcPct val="10000"/>
              </a:spcBef>
              <a:buFontTx/>
              <a:buNone/>
            </a:pPr>
            <a:r>
              <a:rPr lang="ko-KR" altLang="en-US" sz="1100" dirty="0"/>
              <a:t>	</a:t>
            </a:r>
            <a:endParaRPr lang="ko-KR" altLang="en-US" sz="1800" dirty="0"/>
          </a:p>
        </p:txBody>
      </p:sp>
      <p:grpSp>
        <p:nvGrpSpPr>
          <p:cNvPr id="68611" name="그룹 60">
            <a:extLst>
              <a:ext uri="{FF2B5EF4-FFF2-40B4-BE49-F238E27FC236}">
                <a16:creationId xmlns:a16="http://schemas.microsoft.com/office/drawing/2014/main" id="{516E7426-4C20-41FA-AC01-0A2BF1CE4E19}"/>
              </a:ext>
            </a:extLst>
          </p:cNvPr>
          <p:cNvGrpSpPr>
            <a:grpSpLocks/>
          </p:cNvGrpSpPr>
          <p:nvPr/>
        </p:nvGrpSpPr>
        <p:grpSpPr bwMode="auto">
          <a:xfrm>
            <a:off x="1357313" y="2071688"/>
            <a:ext cx="5008562" cy="560387"/>
            <a:chOff x="1357313" y="2071688"/>
            <a:chExt cx="5008562" cy="560387"/>
          </a:xfrm>
        </p:grpSpPr>
        <p:grpSp>
          <p:nvGrpSpPr>
            <p:cNvPr id="68663" name="Group 8">
              <a:extLst>
                <a:ext uri="{FF2B5EF4-FFF2-40B4-BE49-F238E27FC236}">
                  <a16:creationId xmlns:a16="http://schemas.microsoft.com/office/drawing/2014/main" id="{69E3BE39-C105-47F7-93EA-E422811E41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9700" y="2133592"/>
              <a:ext cx="228600" cy="152400"/>
              <a:chOff x="4416" y="2688"/>
              <a:chExt cx="240" cy="144"/>
            </a:xfrm>
          </p:grpSpPr>
          <p:sp>
            <p:nvSpPr>
              <p:cNvPr id="68665" name="Line 4">
                <a:extLst>
                  <a:ext uri="{FF2B5EF4-FFF2-40B4-BE49-F238E27FC236}">
                    <a16:creationId xmlns:a16="http://schemas.microsoft.com/office/drawing/2014/main" id="{5076B824-06EC-4012-8CD8-1AE49AB62F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68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66" name="Line 5">
                <a:extLst>
                  <a:ext uri="{FF2B5EF4-FFF2-40B4-BE49-F238E27FC236}">
                    <a16:creationId xmlns:a16="http://schemas.microsoft.com/office/drawing/2014/main" id="{1F04CBAC-48BB-4D18-B351-69C4EFFD35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268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67" name="Line 6">
                <a:extLst>
                  <a:ext uri="{FF2B5EF4-FFF2-40B4-BE49-F238E27FC236}">
                    <a16:creationId xmlns:a16="http://schemas.microsoft.com/office/drawing/2014/main" id="{36B3F739-87E8-4F57-9723-8DAD8C503B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6" y="2688"/>
                <a:ext cx="24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68" name="Line 7">
                <a:extLst>
                  <a:ext uri="{FF2B5EF4-FFF2-40B4-BE49-F238E27FC236}">
                    <a16:creationId xmlns:a16="http://schemas.microsoft.com/office/drawing/2014/main" id="{C0B8A040-A7CA-499D-9A7F-9318A460C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688"/>
                <a:ext cx="24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68664" name="Text Box 17">
              <a:extLst>
                <a:ext uri="{FF2B5EF4-FFF2-40B4-BE49-F238E27FC236}">
                  <a16:creationId xmlns:a16="http://schemas.microsoft.com/office/drawing/2014/main" id="{E99090F4-2C01-4058-B618-1472546A6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7313" y="2071688"/>
              <a:ext cx="5008562" cy="560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lvl="1" eaLnBrk="1" hangingPunct="1">
                <a:lnSpc>
                  <a:spcPct val="90000"/>
                </a:lnSpc>
                <a:spcBef>
                  <a:spcPct val="10000"/>
                </a:spcBef>
                <a:buFontTx/>
                <a:buNone/>
              </a:pPr>
              <a:r>
                <a:rPr lang="en-US" altLang="ko-KR" sz="1600">
                  <a:latin typeface="Times New Roman" panose="02020603050405020304" pitchFamily="18" charset="0"/>
                  <a:ea typeface="굴림" panose="020B0600000101010101" pitchFamily="50" charset="-127"/>
                </a:rPr>
                <a:t>  T ← DEPARTMENT         </a:t>
              </a:r>
              <a:r>
                <a:rPr lang="en-US" altLang="ko-KR" sz="1600" baseline="-25000">
                  <a:latin typeface="Times New Roman" panose="02020603050405020304" pitchFamily="18" charset="0"/>
                  <a:ea typeface="굴림" panose="020B0600000101010101" pitchFamily="50" charset="-127"/>
                </a:rPr>
                <a:t>MGRSSN=SSN</a:t>
              </a:r>
              <a:r>
                <a:rPr lang="en-US" altLang="ko-KR" sz="1600">
                  <a:latin typeface="Times New Roman" panose="02020603050405020304" pitchFamily="18" charset="0"/>
                  <a:ea typeface="굴림" panose="020B0600000101010101" pitchFamily="50" charset="-127"/>
                </a:rPr>
                <a:t> EMPLOYEE</a:t>
              </a:r>
            </a:p>
            <a:p>
              <a:pPr lvl="1" eaLnBrk="1" hangingPunct="1">
                <a:lnSpc>
                  <a:spcPct val="90000"/>
                </a:lnSpc>
                <a:spcBef>
                  <a:spcPct val="10000"/>
                </a:spcBef>
                <a:buFontTx/>
                <a:buNone/>
              </a:pPr>
              <a:r>
                <a:rPr lang="en-US" altLang="ko-KR" sz="1600">
                  <a:latin typeface="Times New Roman" panose="02020603050405020304" pitchFamily="18" charset="0"/>
                  <a:ea typeface="굴림" panose="020B0600000101010101" pitchFamily="50" charset="-127"/>
                </a:rPr>
                <a:t>  RESULT ← </a:t>
              </a:r>
              <a:r>
                <a:rPr lang="en-US" altLang="ko-KR" sz="1600">
                  <a:latin typeface="바탕체" panose="02030609000101010101" pitchFamily="17" charset="-127"/>
                  <a:ea typeface="바탕체" panose="02030609000101010101" pitchFamily="17" charset="-127"/>
                </a:rPr>
                <a:t>Π</a:t>
              </a:r>
              <a:r>
                <a:rPr lang="en-US" altLang="ko-KR" sz="1600" baseline="-25000">
                  <a:latin typeface="Times New Roman" panose="02020603050405020304" pitchFamily="18" charset="0"/>
                  <a:ea typeface="굴림" panose="020B0600000101010101" pitchFamily="50" charset="-127"/>
                </a:rPr>
                <a:t>DNAME,FNAME,LNAME</a:t>
              </a:r>
              <a:r>
                <a:rPr lang="en-US" altLang="ko-KR" sz="1600">
                  <a:latin typeface="Times New Roman" panose="02020603050405020304" pitchFamily="18" charset="0"/>
                  <a:ea typeface="굴림" panose="020B0600000101010101" pitchFamily="50" charset="-127"/>
                </a:rPr>
                <a:t>(T)</a:t>
              </a:r>
              <a:r>
                <a:rPr lang="en-US" altLang="ko-KR" sz="1200">
                  <a:latin typeface="Times New Roman" panose="02020603050405020304" pitchFamily="18" charset="0"/>
                  <a:ea typeface="굴림" panose="020B0600000101010101" pitchFamily="50" charset="-127"/>
                </a:rPr>
                <a:t> </a:t>
              </a:r>
              <a:endParaRPr lang="en-US" altLang="ko-KR" sz="12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68612" name="Group 20">
            <a:extLst>
              <a:ext uri="{FF2B5EF4-FFF2-40B4-BE49-F238E27FC236}">
                <a16:creationId xmlns:a16="http://schemas.microsoft.com/office/drawing/2014/main" id="{9BB6066A-43A2-4F8E-95F2-82A3425F04F0}"/>
              </a:ext>
            </a:extLst>
          </p:cNvPr>
          <p:cNvGrpSpPr>
            <a:grpSpLocks/>
          </p:cNvGrpSpPr>
          <p:nvPr/>
        </p:nvGrpSpPr>
        <p:grpSpPr bwMode="auto">
          <a:xfrm>
            <a:off x="266700" y="2932113"/>
            <a:ext cx="7596188" cy="3382962"/>
            <a:chOff x="391" y="370"/>
            <a:chExt cx="4785" cy="2131"/>
          </a:xfrm>
        </p:grpSpPr>
        <p:sp>
          <p:nvSpPr>
            <p:cNvPr id="68619" name="Rectangle 21">
              <a:extLst>
                <a:ext uri="{FF2B5EF4-FFF2-40B4-BE49-F238E27FC236}">
                  <a16:creationId xmlns:a16="http://schemas.microsoft.com/office/drawing/2014/main" id="{58613475-C588-4556-8142-45D0CC9FB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197"/>
              <a:ext cx="517" cy="13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EMPLOYEE</a:t>
              </a:r>
            </a:p>
          </p:txBody>
        </p:sp>
        <p:sp>
          <p:nvSpPr>
            <p:cNvPr id="68620" name="Rectangle 22">
              <a:extLst>
                <a:ext uri="{FF2B5EF4-FFF2-40B4-BE49-F238E27FC236}">
                  <a16:creationId xmlns:a16="http://schemas.microsoft.com/office/drawing/2014/main" id="{8D7C9585-77D9-487C-AD7C-D09C16470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" y="1190"/>
              <a:ext cx="4216" cy="1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8621" name="Rectangle 23">
              <a:extLst>
                <a:ext uri="{FF2B5EF4-FFF2-40B4-BE49-F238E27FC236}">
                  <a16:creationId xmlns:a16="http://schemas.microsoft.com/office/drawing/2014/main" id="{04163D61-8304-4396-A669-303953BFD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" y="1200"/>
              <a:ext cx="504" cy="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FNAME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John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Franklin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Alicia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Jennifer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Ramesh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Joyce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Ahmad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James</a:t>
              </a:r>
            </a:p>
          </p:txBody>
        </p:sp>
        <p:sp>
          <p:nvSpPr>
            <p:cNvPr id="68622" name="Rectangle 24">
              <a:extLst>
                <a:ext uri="{FF2B5EF4-FFF2-40B4-BE49-F238E27FC236}">
                  <a16:creationId xmlns:a16="http://schemas.microsoft.com/office/drawing/2014/main" id="{48262E9E-6E3D-44BD-9019-0A336474E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" y="1200"/>
              <a:ext cx="408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MINIT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B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T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J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S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K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A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V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E</a:t>
              </a:r>
            </a:p>
          </p:txBody>
        </p:sp>
        <p:grpSp>
          <p:nvGrpSpPr>
            <p:cNvPr id="68623" name="Group 25">
              <a:extLst>
                <a:ext uri="{FF2B5EF4-FFF2-40B4-BE49-F238E27FC236}">
                  <a16:creationId xmlns:a16="http://schemas.microsoft.com/office/drawing/2014/main" id="{0D596AD0-4E9F-4C1F-AD4A-299BB6E194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4" y="1330"/>
              <a:ext cx="4224" cy="1008"/>
              <a:chOff x="960" y="912"/>
              <a:chExt cx="4224" cy="1008"/>
            </a:xfrm>
          </p:grpSpPr>
          <p:sp>
            <p:nvSpPr>
              <p:cNvPr id="68655" name="Line 26">
                <a:extLst>
                  <a:ext uri="{FF2B5EF4-FFF2-40B4-BE49-F238E27FC236}">
                    <a16:creationId xmlns:a16="http://schemas.microsoft.com/office/drawing/2014/main" id="{B83E3BE3-423D-41CC-B05B-B25D4D877D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912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6" name="Line 27">
                <a:extLst>
                  <a:ext uri="{FF2B5EF4-FFF2-40B4-BE49-F238E27FC236}">
                    <a16:creationId xmlns:a16="http://schemas.microsoft.com/office/drawing/2014/main" id="{25692319-4B39-4A26-A441-F58127D9D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056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7" name="Line 28">
                <a:extLst>
                  <a:ext uri="{FF2B5EF4-FFF2-40B4-BE49-F238E27FC236}">
                    <a16:creationId xmlns:a16="http://schemas.microsoft.com/office/drawing/2014/main" id="{D2B2F60F-6AA0-4B8C-8217-855AA536F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200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8" name="Line 29">
                <a:extLst>
                  <a:ext uri="{FF2B5EF4-FFF2-40B4-BE49-F238E27FC236}">
                    <a16:creationId xmlns:a16="http://schemas.microsoft.com/office/drawing/2014/main" id="{D2332FEB-C91E-4F8A-A322-398D0D527D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344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9" name="Line 30">
                <a:extLst>
                  <a:ext uri="{FF2B5EF4-FFF2-40B4-BE49-F238E27FC236}">
                    <a16:creationId xmlns:a16="http://schemas.microsoft.com/office/drawing/2014/main" id="{5DAA0BC1-49C1-4E6D-8640-399589289D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488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60" name="Line 31">
                <a:extLst>
                  <a:ext uri="{FF2B5EF4-FFF2-40B4-BE49-F238E27FC236}">
                    <a16:creationId xmlns:a16="http://schemas.microsoft.com/office/drawing/2014/main" id="{783E584B-2704-4BEB-8988-A458BED61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61" name="Line 32">
                <a:extLst>
                  <a:ext uri="{FF2B5EF4-FFF2-40B4-BE49-F238E27FC236}">
                    <a16:creationId xmlns:a16="http://schemas.microsoft.com/office/drawing/2014/main" id="{BEB32D46-BF25-4C9B-B75F-2D28E76FC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776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62" name="Line 33">
                <a:extLst>
                  <a:ext uri="{FF2B5EF4-FFF2-40B4-BE49-F238E27FC236}">
                    <a16:creationId xmlns:a16="http://schemas.microsoft.com/office/drawing/2014/main" id="{8D84499D-FC87-4533-98F7-8E25A0B7D8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920"/>
                <a:ext cx="42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68624" name="Rectangle 34">
              <a:extLst>
                <a:ext uri="{FF2B5EF4-FFF2-40B4-BE49-F238E27FC236}">
                  <a16:creationId xmlns:a16="http://schemas.microsoft.com/office/drawing/2014/main" id="{8D156612-713D-4A6F-8343-991F2E98A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" y="1200"/>
              <a:ext cx="504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LNAME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Smith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Wong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Zelaya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Wallace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Narayn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English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Jabbar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Borg</a:t>
              </a:r>
            </a:p>
          </p:txBody>
        </p:sp>
        <p:sp>
          <p:nvSpPr>
            <p:cNvPr id="68625" name="Rectangle 35">
              <a:extLst>
                <a:ext uri="{FF2B5EF4-FFF2-40B4-BE49-F238E27FC236}">
                  <a16:creationId xmlns:a16="http://schemas.microsoft.com/office/drawing/2014/main" id="{8030D2FE-1CBB-4917-97B3-8A81B2445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1200"/>
              <a:ext cx="648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 u="sng">
                  <a:latin typeface="Arial" panose="020B0604020202020204" pitchFamily="34" charset="0"/>
                  <a:ea typeface="굴림" panose="020B0600000101010101" pitchFamily="50" charset="-127"/>
                </a:rPr>
                <a:t>SSN</a:t>
              </a:r>
              <a:endParaRPr lang="en-US" altLang="ko-KR" sz="1000" b="1">
                <a:latin typeface="Arial" panose="020B0604020202020204" pitchFamily="34" charset="0"/>
                <a:ea typeface="굴림" panose="020B0600000101010101" pitchFamily="50" charset="-127"/>
              </a:endParaRP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123456789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333445555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999887777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987654321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666884444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453453453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987987987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888665555</a:t>
              </a:r>
            </a:p>
          </p:txBody>
        </p:sp>
        <p:sp>
          <p:nvSpPr>
            <p:cNvPr id="68626" name="Rectangle 36">
              <a:extLst>
                <a:ext uri="{FF2B5EF4-FFF2-40B4-BE49-F238E27FC236}">
                  <a16:creationId xmlns:a16="http://schemas.microsoft.com/office/drawing/2014/main" id="{F8C5EC30-5F9B-45C7-B168-D196E07E3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" y="1200"/>
              <a:ext cx="600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BDATE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09-JAN-55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08-DEC-45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19-JUL-58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20-JUN-31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15-SEP-52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31-JUL-62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29-MAR-59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10-NOV-27</a:t>
              </a:r>
            </a:p>
          </p:txBody>
        </p:sp>
        <p:sp>
          <p:nvSpPr>
            <p:cNvPr id="68627" name="Rectangle 37">
              <a:extLst>
                <a:ext uri="{FF2B5EF4-FFF2-40B4-BE49-F238E27FC236}">
                  <a16:creationId xmlns:a16="http://schemas.microsoft.com/office/drawing/2014/main" id="{3CE19E46-B919-4E17-A410-391A715D7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200"/>
              <a:ext cx="1176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ADDRESS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731 Fondren, Houston, TX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638 Voss, Houston, TX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3321 Castle, Spring, TX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291 Berry, Bellaire, TX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975 Fire Oak, Humble, TX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5631 Rice, Houston, TX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980 Dallas, Houston, TX</a:t>
              </a:r>
            </a:p>
            <a:p>
              <a:pPr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450 Stone, Houston, TX</a:t>
              </a:r>
            </a:p>
          </p:txBody>
        </p:sp>
        <p:sp>
          <p:nvSpPr>
            <p:cNvPr id="68628" name="Rectangle 38">
              <a:extLst>
                <a:ext uri="{FF2B5EF4-FFF2-40B4-BE49-F238E27FC236}">
                  <a16:creationId xmlns:a16="http://schemas.microsoft.com/office/drawing/2014/main" id="{D48A88B9-E751-4A34-9C72-AE3D775C9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200"/>
              <a:ext cx="336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SEX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M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M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F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F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M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F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M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M</a:t>
              </a:r>
            </a:p>
          </p:txBody>
        </p:sp>
        <p:sp>
          <p:nvSpPr>
            <p:cNvPr id="68629" name="Rectangle 39">
              <a:extLst>
                <a:ext uri="{FF2B5EF4-FFF2-40B4-BE49-F238E27FC236}">
                  <a16:creationId xmlns:a16="http://schemas.microsoft.com/office/drawing/2014/main" id="{226DD288-3EC2-459B-83FE-5FD2BB8CC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0" y="1200"/>
              <a:ext cx="496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SALARY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30000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40000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25000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43000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38000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25000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25000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55000</a:t>
              </a:r>
            </a:p>
          </p:txBody>
        </p:sp>
        <p:sp>
          <p:nvSpPr>
            <p:cNvPr id="68630" name="Rectangle 40">
              <a:extLst>
                <a:ext uri="{FF2B5EF4-FFF2-40B4-BE49-F238E27FC236}">
                  <a16:creationId xmlns:a16="http://schemas.microsoft.com/office/drawing/2014/main" id="{9AD08065-36D2-44DF-A5C2-A4D1E6008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2" y="1200"/>
              <a:ext cx="648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SUPERSSN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333445555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888665555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987654321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888665555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333445555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333445555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987654321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null</a:t>
              </a:r>
            </a:p>
          </p:txBody>
        </p:sp>
        <p:grpSp>
          <p:nvGrpSpPr>
            <p:cNvPr id="68631" name="Group 41">
              <a:extLst>
                <a:ext uri="{FF2B5EF4-FFF2-40B4-BE49-F238E27FC236}">
                  <a16:creationId xmlns:a16="http://schemas.microsoft.com/office/drawing/2014/main" id="{BE602D1B-0B60-4F07-A154-08125F5449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6" y="1186"/>
              <a:ext cx="3656" cy="1296"/>
              <a:chOff x="1312" y="768"/>
              <a:chExt cx="3656" cy="1296"/>
            </a:xfrm>
          </p:grpSpPr>
          <p:sp>
            <p:nvSpPr>
              <p:cNvPr id="68646" name="Line 42">
                <a:extLst>
                  <a:ext uri="{FF2B5EF4-FFF2-40B4-BE49-F238E27FC236}">
                    <a16:creationId xmlns:a16="http://schemas.microsoft.com/office/drawing/2014/main" id="{24578EC3-CB96-4B6F-8A9B-8D7E4E90DB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12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47" name="Line 43">
                <a:extLst>
                  <a:ext uri="{FF2B5EF4-FFF2-40B4-BE49-F238E27FC236}">
                    <a16:creationId xmlns:a16="http://schemas.microsoft.com/office/drawing/2014/main" id="{1C2CEC6E-59FF-4B52-80A4-20754E0FD4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40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48" name="Line 44">
                <a:extLst>
                  <a:ext uri="{FF2B5EF4-FFF2-40B4-BE49-F238E27FC236}">
                    <a16:creationId xmlns:a16="http://schemas.microsoft.com/office/drawing/2014/main" id="{46019E86-241A-4245-BB3A-D8BDBB1772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49" name="Line 45">
                <a:extLst>
                  <a:ext uri="{FF2B5EF4-FFF2-40B4-BE49-F238E27FC236}">
                    <a16:creationId xmlns:a16="http://schemas.microsoft.com/office/drawing/2014/main" id="{CFFD8403-EA20-413D-B4FB-22F4CED308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2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0" name="Line 46">
                <a:extLst>
                  <a:ext uri="{FF2B5EF4-FFF2-40B4-BE49-F238E27FC236}">
                    <a16:creationId xmlns:a16="http://schemas.microsoft.com/office/drawing/2014/main" id="{AFC24B2A-5594-4504-8229-18BECBCC92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6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1" name="Line 47">
                <a:extLst>
                  <a:ext uri="{FF2B5EF4-FFF2-40B4-BE49-F238E27FC236}">
                    <a16:creationId xmlns:a16="http://schemas.microsoft.com/office/drawing/2014/main" id="{718A2645-11FA-4D64-BE3A-D1D261E0C0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4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2" name="Line 48">
                <a:extLst>
                  <a:ext uri="{FF2B5EF4-FFF2-40B4-BE49-F238E27FC236}">
                    <a16:creationId xmlns:a16="http://schemas.microsoft.com/office/drawing/2014/main" id="{885F5614-7E08-4933-B563-FB51F51FA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4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3" name="Line 49">
                <a:extLst>
                  <a:ext uri="{FF2B5EF4-FFF2-40B4-BE49-F238E27FC236}">
                    <a16:creationId xmlns:a16="http://schemas.microsoft.com/office/drawing/2014/main" id="{DF7FC63B-BE19-4217-A730-A1BB3DEE9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88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54" name="Line 50">
                <a:extLst>
                  <a:ext uri="{FF2B5EF4-FFF2-40B4-BE49-F238E27FC236}">
                    <a16:creationId xmlns:a16="http://schemas.microsoft.com/office/drawing/2014/main" id="{1924FF22-A1AF-4929-B660-41717153D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8" y="768"/>
                <a:ext cx="0" cy="12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68632" name="Rectangle 51">
              <a:extLst>
                <a:ext uri="{FF2B5EF4-FFF2-40B4-BE49-F238E27FC236}">
                  <a16:creationId xmlns:a16="http://schemas.microsoft.com/office/drawing/2014/main" id="{4270E0F6-3E1E-4E78-870B-9E5B10402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1200"/>
              <a:ext cx="296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DNO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4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4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5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4</a:t>
              </a:r>
            </a:p>
            <a:p>
              <a:pPr algn="ctr" eaLnBrk="1" hangingPunct="1">
                <a:lnSpc>
                  <a:spcPct val="98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000" b="1">
                  <a:latin typeface="Arial" panose="020B0604020202020204" pitchFamily="34" charset="0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68633" name="Rectangle 52">
              <a:extLst>
                <a:ext uri="{FF2B5EF4-FFF2-40B4-BE49-F238E27FC236}">
                  <a16:creationId xmlns:a16="http://schemas.microsoft.com/office/drawing/2014/main" id="{2E3D4B4C-470C-493A-A18F-045824FBC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" y="374"/>
              <a:ext cx="664" cy="1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DEPARTMENT</a:t>
              </a:r>
            </a:p>
          </p:txBody>
        </p:sp>
        <p:sp>
          <p:nvSpPr>
            <p:cNvPr id="68634" name="Rectangle 53">
              <a:extLst>
                <a:ext uri="{FF2B5EF4-FFF2-40B4-BE49-F238E27FC236}">
                  <a16:creationId xmlns:a16="http://schemas.microsoft.com/office/drawing/2014/main" id="{14616895-AC80-4F21-A3AD-859F8375F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374"/>
              <a:ext cx="2584" cy="5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8635" name="Rectangle 54">
              <a:extLst>
                <a:ext uri="{FF2B5EF4-FFF2-40B4-BE49-F238E27FC236}">
                  <a16:creationId xmlns:a16="http://schemas.microsoft.com/office/drawing/2014/main" id="{BC90759F-BB34-48FA-9F1F-F16641A94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84"/>
              <a:ext cx="864" cy="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DNAME</a:t>
              </a:r>
            </a:p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Research</a:t>
              </a:r>
            </a:p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Administration</a:t>
              </a:r>
            </a:p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solidFill>
                    <a:schemeClr val="accent2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Headquarters</a:t>
              </a:r>
            </a:p>
          </p:txBody>
        </p:sp>
        <p:grpSp>
          <p:nvGrpSpPr>
            <p:cNvPr id="68636" name="Group 55">
              <a:extLst>
                <a:ext uri="{FF2B5EF4-FFF2-40B4-BE49-F238E27FC236}">
                  <a16:creationId xmlns:a16="http://schemas.microsoft.com/office/drawing/2014/main" id="{5BC71753-AE70-4532-AAB1-6CDC79EBBE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0" y="514"/>
              <a:ext cx="2592" cy="288"/>
              <a:chOff x="1200" y="2736"/>
              <a:chExt cx="2592" cy="288"/>
            </a:xfrm>
          </p:grpSpPr>
          <p:sp>
            <p:nvSpPr>
              <p:cNvPr id="68643" name="Line 56">
                <a:extLst>
                  <a:ext uri="{FF2B5EF4-FFF2-40B4-BE49-F238E27FC236}">
                    <a16:creationId xmlns:a16="http://schemas.microsoft.com/office/drawing/2014/main" id="{311AA9ED-3C7B-4BB3-9B92-AB6F15401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736"/>
                <a:ext cx="25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44" name="Line 57">
                <a:extLst>
                  <a:ext uri="{FF2B5EF4-FFF2-40B4-BE49-F238E27FC236}">
                    <a16:creationId xmlns:a16="http://schemas.microsoft.com/office/drawing/2014/main" id="{DC0AB5EB-40D1-4868-9EE4-4C0782AEE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880"/>
                <a:ext cx="25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645" name="Line 58">
                <a:extLst>
                  <a:ext uri="{FF2B5EF4-FFF2-40B4-BE49-F238E27FC236}">
                    <a16:creationId xmlns:a16="http://schemas.microsoft.com/office/drawing/2014/main" id="{859B74B4-D885-48E9-8A76-32A5C4EA10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3024"/>
                <a:ext cx="25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68637" name="Rectangle 59">
              <a:extLst>
                <a:ext uri="{FF2B5EF4-FFF2-40B4-BE49-F238E27FC236}">
                  <a16:creationId xmlns:a16="http://schemas.microsoft.com/office/drawing/2014/main" id="{24D3DA44-532E-432D-99CC-F6B404B76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384"/>
              <a:ext cx="617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 u="sng">
                  <a:latin typeface="Arial" panose="020B0604020202020204" pitchFamily="34" charset="0"/>
                  <a:ea typeface="굴림" panose="020B0600000101010101" pitchFamily="50" charset="-127"/>
                </a:rPr>
                <a:t>DNUMBER</a:t>
              </a:r>
              <a:endParaRPr lang="en-US" altLang="ko-KR" sz="1100" b="1">
                <a:latin typeface="Arial" panose="020B0604020202020204" pitchFamily="34" charset="0"/>
                <a:ea typeface="굴림" panose="020B0600000101010101" pitchFamily="50" charset="-127"/>
              </a:endParaRPr>
            </a:p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5</a:t>
              </a:r>
            </a:p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4</a:t>
              </a:r>
            </a:p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68638" name="Rectangle 60">
              <a:extLst>
                <a:ext uri="{FF2B5EF4-FFF2-40B4-BE49-F238E27FC236}">
                  <a16:creationId xmlns:a16="http://schemas.microsoft.com/office/drawing/2014/main" id="{201F1910-0808-4B14-87FD-6E26A2A71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84"/>
              <a:ext cx="624" cy="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MGRSSN</a:t>
              </a:r>
            </a:p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333445555</a:t>
              </a:r>
            </a:p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987654321</a:t>
              </a:r>
            </a:p>
            <a:p>
              <a:pPr algn="ctr"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888665555</a:t>
              </a:r>
            </a:p>
          </p:txBody>
        </p:sp>
        <p:sp>
          <p:nvSpPr>
            <p:cNvPr id="68639" name="Rectangle 61">
              <a:extLst>
                <a:ext uri="{FF2B5EF4-FFF2-40B4-BE49-F238E27FC236}">
                  <a16:creationId xmlns:a16="http://schemas.microsoft.com/office/drawing/2014/main" id="{DD88073D-066E-457D-884D-00B1F6446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84"/>
              <a:ext cx="944" cy="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MGRSTARTDATE</a:t>
              </a:r>
            </a:p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22-MAY-78</a:t>
              </a:r>
            </a:p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01-JAN-85</a:t>
              </a:r>
            </a:p>
            <a:p>
              <a:pPr eaLnBrk="1" hangingPunct="1">
                <a:lnSpc>
                  <a:spcPct val="87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100" b="1">
                  <a:latin typeface="Arial" panose="020B0604020202020204" pitchFamily="34" charset="0"/>
                  <a:ea typeface="굴림" panose="020B0600000101010101" pitchFamily="50" charset="-127"/>
                </a:rPr>
                <a:t>19-JUN-71</a:t>
              </a:r>
            </a:p>
          </p:txBody>
        </p:sp>
        <p:sp>
          <p:nvSpPr>
            <p:cNvPr id="68640" name="Line 62">
              <a:extLst>
                <a:ext uri="{FF2B5EF4-FFF2-40B4-BE49-F238E27FC236}">
                  <a16:creationId xmlns:a16="http://schemas.microsoft.com/office/drawing/2014/main" id="{CECB295B-0BC5-450C-943D-CCCA9B5B02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0" y="370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8641" name="Line 63">
              <a:extLst>
                <a:ext uri="{FF2B5EF4-FFF2-40B4-BE49-F238E27FC236}">
                  <a16:creationId xmlns:a16="http://schemas.microsoft.com/office/drawing/2014/main" id="{E8A5124C-FE08-4E4F-A7D9-FF2FBAA7C8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2" y="370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8642" name="Line 64">
              <a:extLst>
                <a:ext uri="{FF2B5EF4-FFF2-40B4-BE49-F238E27FC236}">
                  <a16:creationId xmlns:a16="http://schemas.microsoft.com/office/drawing/2014/main" id="{6F02F298-E00A-44FD-8C4E-570A0CC691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0" y="370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8613" name="Text Box 65">
            <a:extLst>
              <a:ext uri="{FF2B5EF4-FFF2-40B4-BE49-F238E27FC236}">
                <a16:creationId xmlns:a16="http://schemas.microsoft.com/office/drawing/2014/main" id="{7971117A-BE3B-43C1-8116-6B4C877A9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700" y="2798763"/>
            <a:ext cx="2927350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latin typeface="Arial" panose="020B0604020202020204" pitchFamily="34" charset="0"/>
                <a:ea typeface="HY얕은샘물M" panose="02030600000101010101" pitchFamily="18" charset="-127"/>
              </a:rPr>
              <a:t>RESULT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200">
              <a:latin typeface="Arial" panose="020B0604020202020204" pitchFamily="34" charset="0"/>
              <a:ea typeface="HY얕은샘물M" panose="02030600000101010101" pitchFamily="18" charset="-127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chemeClr val="accent2"/>
                </a:solidFill>
                <a:latin typeface="Arial" panose="020B0604020202020204" pitchFamily="34" charset="0"/>
                <a:ea typeface="HY얕은샘물M" panose="02030600000101010101" pitchFamily="18" charset="-127"/>
              </a:rPr>
              <a:t>Research  	      Franklin Wong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chemeClr val="accent2"/>
                </a:solidFill>
                <a:latin typeface="Arial" panose="020B0604020202020204" pitchFamily="34" charset="0"/>
                <a:ea typeface="HY얕은샘물M" panose="02030600000101010101" pitchFamily="18" charset="-127"/>
              </a:rPr>
              <a:t>Administration       Jennifer Wallace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>
                <a:solidFill>
                  <a:schemeClr val="accent2"/>
                </a:solidFill>
                <a:latin typeface="Arial" panose="020B0604020202020204" pitchFamily="34" charset="0"/>
                <a:ea typeface="HY얕은샘물M" panose="02030600000101010101" pitchFamily="18" charset="-127"/>
              </a:rPr>
              <a:t>Headquarters        James Borg</a:t>
            </a:r>
            <a:r>
              <a:rPr lang="en-US" altLang="ko-KR" sz="1100">
                <a:latin typeface="Arial" panose="020B0604020202020204" pitchFamily="34" charset="0"/>
                <a:ea typeface="HY얕은샘물M" panose="02030600000101010101" pitchFamily="18" charset="-127"/>
              </a:rPr>
              <a:t>	</a:t>
            </a:r>
          </a:p>
        </p:txBody>
      </p:sp>
      <p:sp>
        <p:nvSpPr>
          <p:cNvPr id="68614" name="Rectangle 66">
            <a:extLst>
              <a:ext uri="{FF2B5EF4-FFF2-40B4-BE49-F238E27FC236}">
                <a16:creationId xmlns:a16="http://schemas.microsoft.com/office/drawing/2014/main" id="{19A283BB-A4FE-4717-A0C9-ADDE04C7A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425" y="3092450"/>
            <a:ext cx="2670175" cy="698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8615" name="Line 67">
            <a:extLst>
              <a:ext uri="{FF2B5EF4-FFF2-40B4-BE49-F238E27FC236}">
                <a16:creationId xmlns:a16="http://schemas.microsoft.com/office/drawing/2014/main" id="{89DCD001-FDE5-4001-AB5A-32DCC0E866B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9913" y="3094038"/>
            <a:ext cx="0" cy="682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8616" name="Line 68">
            <a:extLst>
              <a:ext uri="{FF2B5EF4-FFF2-40B4-BE49-F238E27FC236}">
                <a16:creationId xmlns:a16="http://schemas.microsoft.com/office/drawing/2014/main" id="{EAB7317D-9185-4078-AEF0-1938F424A6B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0713" y="3332163"/>
            <a:ext cx="2652712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8617" name="Line 69">
            <a:extLst>
              <a:ext uri="{FF2B5EF4-FFF2-40B4-BE49-F238E27FC236}">
                <a16:creationId xmlns:a16="http://schemas.microsoft.com/office/drawing/2014/main" id="{38A73D16-5E6E-4792-90AF-B83C5BE322D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8650" y="3576638"/>
            <a:ext cx="2652713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8618" name="제목 1">
            <a:extLst>
              <a:ext uri="{FF2B5EF4-FFF2-40B4-BE49-F238E27FC236}">
                <a16:creationId xmlns:a16="http://schemas.microsoft.com/office/drawing/2014/main" id="{3C10AC7E-BD18-4B85-8A27-B3643A61EA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조인</a:t>
            </a:r>
            <a:r>
              <a:rPr lang="en-US" altLang="ko-KR">
                <a:latin typeface="HY동녘B" pitchFamily="18" charset="-127"/>
              </a:rPr>
              <a:t>(JOIN)</a:t>
            </a:r>
            <a:endParaRPr lang="ko-KR" altLang="en-US">
              <a:latin typeface="HY동녘B" pitchFamily="18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630B562-4F56-44B0-8AB0-A22AF0F02563}"/>
              </a:ext>
            </a:extLst>
          </p:cNvPr>
          <p:cNvGrpSpPr/>
          <p:nvPr/>
        </p:nvGrpSpPr>
        <p:grpSpPr>
          <a:xfrm>
            <a:off x="1568349" y="119453"/>
            <a:ext cx="6191250" cy="471463"/>
            <a:chOff x="1785938" y="5404842"/>
            <a:chExt cx="6191250" cy="627063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0718EDB-1E82-4745-8061-0AD9FE638607}"/>
                </a:ext>
              </a:extLst>
            </p:cNvPr>
            <p:cNvSpPr/>
            <p:nvPr/>
          </p:nvSpPr>
          <p:spPr>
            <a:xfrm>
              <a:off x="1785938" y="5404842"/>
              <a:ext cx="6191250" cy="6270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σ</a:t>
              </a:r>
              <a:r>
                <a:rPr lang="en-US" altLang="ko-KR" sz="1600" kern="0" baseline="-25000" dirty="0">
                  <a:solidFill>
                    <a:schemeClr val="bg1"/>
                  </a:solidFill>
                  <a:ea typeface="HY동녘M" pitchFamily="18" charset="-127"/>
                </a:rPr>
                <a:t>R1.A=R2.B</a:t>
              </a:r>
              <a:r>
                <a:rPr lang="en-US" altLang="ko-KR" kern="0" baseline="-25000" dirty="0">
                  <a:solidFill>
                    <a:schemeClr val="bg1"/>
                  </a:solidFill>
                  <a:ea typeface="HY동녘M" pitchFamily="18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(R1 X R2) = R1    </a:t>
              </a:r>
              <a:r>
                <a:rPr lang="en-US" altLang="ko-KR" sz="1600" kern="0" baseline="-25000" dirty="0">
                  <a:solidFill>
                    <a:schemeClr val="bg1"/>
                  </a:solidFill>
                  <a:ea typeface="HY동녘M" pitchFamily="18" charset="-127"/>
                </a:rPr>
                <a:t>R1.A=R2.B </a:t>
              </a:r>
              <a:r>
                <a:rPr lang="en-US" altLang="ko-KR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R2</a:t>
              </a:r>
              <a:endParaRPr lang="ko-KR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0E8857D-3114-4798-B746-FD73FF03CFB2}"/>
                </a:ext>
              </a:extLst>
            </p:cNvPr>
            <p:cNvGrpSpPr/>
            <p:nvPr/>
          </p:nvGrpSpPr>
          <p:grpSpPr>
            <a:xfrm>
              <a:off x="5216525" y="5597824"/>
              <a:ext cx="290513" cy="196850"/>
              <a:chOff x="5228432" y="4803004"/>
              <a:chExt cx="290513" cy="196850"/>
            </a:xfrm>
          </p:grpSpPr>
          <p:sp>
            <p:nvSpPr>
              <p:cNvPr id="64" name="Line 7">
                <a:extLst>
                  <a:ext uri="{FF2B5EF4-FFF2-40B4-BE49-F238E27FC236}">
                    <a16:creationId xmlns:a16="http://schemas.microsoft.com/office/drawing/2014/main" id="{D1E9510C-329F-474D-88CA-F8D9EF242E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28432" y="4803004"/>
                <a:ext cx="0" cy="196850"/>
              </a:xfrm>
              <a:prstGeom prst="line">
                <a:avLst/>
              </a:prstGeom>
              <a:ln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5" name="Line 8">
                <a:extLst>
                  <a:ext uri="{FF2B5EF4-FFF2-40B4-BE49-F238E27FC236}">
                    <a16:creationId xmlns:a16="http://schemas.microsoft.com/office/drawing/2014/main" id="{40DFF1EA-F7A3-4FCD-A5BD-5664744854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18945" y="4803004"/>
                <a:ext cx="0" cy="196850"/>
              </a:xfrm>
              <a:prstGeom prst="line">
                <a:avLst/>
              </a:prstGeom>
              <a:ln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Line 9">
                <a:extLst>
                  <a:ext uri="{FF2B5EF4-FFF2-40B4-BE49-F238E27FC236}">
                    <a16:creationId xmlns:a16="http://schemas.microsoft.com/office/drawing/2014/main" id="{284913F2-1B7C-4847-8C08-78258D35D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28432" y="4803004"/>
                <a:ext cx="290513" cy="196850"/>
              </a:xfrm>
              <a:prstGeom prst="line">
                <a:avLst/>
              </a:prstGeom>
              <a:ln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7" name="Line 10">
                <a:extLst>
                  <a:ext uri="{FF2B5EF4-FFF2-40B4-BE49-F238E27FC236}">
                    <a16:creationId xmlns:a16="http://schemas.microsoft.com/office/drawing/2014/main" id="{EFF4CAA1-DC34-4AF2-9293-8095574259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28432" y="4803004"/>
                <a:ext cx="290513" cy="196850"/>
              </a:xfrm>
              <a:prstGeom prst="line">
                <a:avLst/>
              </a:prstGeom>
              <a:ln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A72D231-A561-47B0-9B72-C2A27CCFF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7675" y="1447800"/>
            <a:ext cx="8553450" cy="4953000"/>
          </a:xfrm>
        </p:spPr>
        <p:txBody>
          <a:bodyPr/>
          <a:lstStyle/>
          <a:p>
            <a:pPr marL="454025">
              <a:lnSpc>
                <a:spcPct val="120000"/>
              </a:lnSpc>
              <a:spcBef>
                <a:spcPct val="15000"/>
              </a:spcBef>
              <a:defRPr/>
            </a:pPr>
            <a:r>
              <a:rPr lang="ko-KR" altLang="en-US" sz="1800" dirty="0"/>
              <a:t>하나의 </a:t>
            </a:r>
            <a:r>
              <a:rPr lang="ko-KR" altLang="en-US" sz="1800" dirty="0" err="1"/>
              <a:t>릴레이션에</a:t>
            </a:r>
            <a:r>
              <a:rPr lang="ko-KR" altLang="en-US" sz="1800" dirty="0"/>
              <a:t> 대한 조인</a:t>
            </a:r>
          </a:p>
          <a:p>
            <a:pPr marL="454025">
              <a:lnSpc>
                <a:spcPct val="120000"/>
              </a:lnSpc>
              <a:spcBef>
                <a:spcPct val="15000"/>
              </a:spcBef>
              <a:defRPr/>
            </a:pPr>
            <a:r>
              <a:rPr lang="ko-KR" altLang="en-US" sz="1800" dirty="0"/>
              <a:t>예제</a:t>
            </a:r>
            <a:r>
              <a:rPr lang="en-US" altLang="ko-KR" sz="1800" dirty="0"/>
              <a:t>: </a:t>
            </a:r>
            <a:r>
              <a:rPr lang="en-US" altLang="ko-KR" sz="1800" dirty="0">
                <a:latin typeface="Times New Roman"/>
              </a:rPr>
              <a:t>“</a:t>
            </a:r>
            <a:r>
              <a:rPr lang="ko-KR" altLang="en-US" sz="1800" dirty="0"/>
              <a:t>모든 </a:t>
            </a:r>
            <a:r>
              <a:rPr lang="en-US" altLang="ko-KR" sz="1800" dirty="0"/>
              <a:t>EMPLOYEE</a:t>
            </a:r>
            <a:r>
              <a:rPr lang="ko-KR" altLang="en-US" sz="1800" dirty="0"/>
              <a:t>의 이름과 그의 </a:t>
            </a:r>
            <a:r>
              <a:rPr lang="en-US" altLang="ko-KR" sz="1800" dirty="0"/>
              <a:t>SUPERVISOR</a:t>
            </a:r>
            <a:r>
              <a:rPr lang="ko-KR" altLang="en-US" sz="1800" dirty="0"/>
              <a:t>의 이름을 검색하라</a:t>
            </a:r>
            <a:r>
              <a:rPr lang="ko-KR" altLang="en-US" sz="1800" dirty="0">
                <a:latin typeface="Times New Roman"/>
              </a:rPr>
              <a:t>”</a:t>
            </a:r>
            <a:endParaRPr lang="ko-KR" altLang="en-US" sz="1800" dirty="0"/>
          </a:p>
          <a:p>
            <a:pPr marL="287338" indent="-287338">
              <a:lnSpc>
                <a:spcPct val="120000"/>
              </a:lnSpc>
              <a:spcBef>
                <a:spcPct val="15000"/>
              </a:spcBef>
              <a:buFont typeface="Wingdings" panose="05000000000000000000" pitchFamily="2" charset="2"/>
              <a:buNone/>
              <a:defRPr/>
            </a:pPr>
            <a:r>
              <a:rPr lang="ko-KR" altLang="en-US" sz="1800" dirty="0"/>
              <a:t>		</a:t>
            </a:r>
            <a:endParaRPr lang="ko-KR" altLang="en-US" sz="1200" dirty="0"/>
          </a:p>
        </p:txBody>
      </p:sp>
      <p:grpSp>
        <p:nvGrpSpPr>
          <p:cNvPr id="70659" name="Group 11">
            <a:extLst>
              <a:ext uri="{FF2B5EF4-FFF2-40B4-BE49-F238E27FC236}">
                <a16:creationId xmlns:a16="http://schemas.microsoft.com/office/drawing/2014/main" id="{BB04A446-E5DA-4E3E-8D52-0C28634F200A}"/>
              </a:ext>
            </a:extLst>
          </p:cNvPr>
          <p:cNvGrpSpPr>
            <a:grpSpLocks/>
          </p:cNvGrpSpPr>
          <p:nvPr/>
        </p:nvGrpSpPr>
        <p:grpSpPr bwMode="auto">
          <a:xfrm>
            <a:off x="1285875" y="2643188"/>
            <a:ext cx="6615113" cy="1243012"/>
            <a:chOff x="717" y="2475"/>
            <a:chExt cx="4167" cy="783"/>
          </a:xfrm>
        </p:grpSpPr>
        <p:sp>
          <p:nvSpPr>
            <p:cNvPr id="70661" name="Text Box 5">
              <a:extLst>
                <a:ext uri="{FF2B5EF4-FFF2-40B4-BE49-F238E27FC236}">
                  <a16:creationId xmlns:a16="http://schemas.microsoft.com/office/drawing/2014/main" id="{B8DD2299-0A04-4675-8D25-008CC069C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" y="2475"/>
              <a:ext cx="4167" cy="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15000"/>
                </a:spcBef>
                <a:buClrTx/>
                <a:buSzPct val="65000"/>
                <a:buFont typeface="Wingdings" panose="05000000000000000000" pitchFamily="2" charset="2"/>
                <a:buNone/>
              </a:pPr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</a:rPr>
                <a:t>SUPERVISOR(SSSN,SFN,SLN) ← </a:t>
              </a:r>
              <a:r>
                <a:rPr lang="en-US" altLang="ko-KR" sz="1800">
                  <a:latin typeface="바탕체" panose="02030609000101010101" pitchFamily="17" charset="-127"/>
                  <a:ea typeface="바탕체" panose="02030609000101010101" pitchFamily="17" charset="-127"/>
                </a:rPr>
                <a:t>Π</a:t>
              </a:r>
              <a:r>
                <a:rPr lang="en-US" altLang="ko-KR" sz="1800" baseline="-25000">
                  <a:latin typeface="Times New Roman" panose="02020603050405020304" pitchFamily="18" charset="0"/>
                  <a:ea typeface="굴림" panose="020B0600000101010101" pitchFamily="50" charset="-127"/>
                </a:rPr>
                <a:t>SSN,FNAME,LNAME</a:t>
              </a:r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</a:rPr>
                <a:t>(EMPLOYEE)</a:t>
              </a:r>
            </a:p>
            <a:p>
              <a:pPr eaLnBrk="1" hangingPunct="1">
                <a:spcBef>
                  <a:spcPct val="15000"/>
                </a:spcBef>
                <a:buClrTx/>
                <a:buSzPct val="65000"/>
                <a:buFont typeface="Wingdings" panose="05000000000000000000" pitchFamily="2" charset="2"/>
                <a:buNone/>
              </a:pPr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</a:rPr>
                <a:t>T ← EMPLOYEE          </a:t>
              </a:r>
              <a:r>
                <a:rPr lang="en-US" altLang="ko-KR" sz="1800" baseline="-25000">
                  <a:latin typeface="Times New Roman" panose="02020603050405020304" pitchFamily="18" charset="0"/>
                  <a:ea typeface="굴림" panose="020B0600000101010101" pitchFamily="50" charset="-127"/>
                </a:rPr>
                <a:t>SUPERSSN=SSSN</a:t>
              </a:r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</a:rPr>
                <a:t> SUPERVISOR</a:t>
              </a:r>
            </a:p>
            <a:p>
              <a:pPr eaLnBrk="1" hangingPunct="1">
                <a:spcBef>
                  <a:spcPct val="15000"/>
                </a:spcBef>
                <a:buClrTx/>
                <a:buSzPct val="65000"/>
                <a:buFont typeface="Wingdings" panose="05000000000000000000" pitchFamily="2" charset="2"/>
                <a:buNone/>
              </a:pPr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</a:rPr>
                <a:t>RESULT ← </a:t>
              </a:r>
              <a:r>
                <a:rPr lang="en-US" altLang="ko-KR" sz="1800">
                  <a:latin typeface="바탕체" panose="02030609000101010101" pitchFamily="17" charset="-127"/>
                  <a:ea typeface="바탕체" panose="02030609000101010101" pitchFamily="17" charset="-127"/>
                </a:rPr>
                <a:t>Π</a:t>
              </a:r>
              <a:r>
                <a:rPr lang="en-US" altLang="ko-KR" sz="1800" baseline="-25000">
                  <a:latin typeface="Times New Roman" panose="02020603050405020304" pitchFamily="18" charset="0"/>
                  <a:ea typeface="굴림" panose="020B0600000101010101" pitchFamily="50" charset="-127"/>
                </a:rPr>
                <a:t>FNAME,LNAME,SFN,SLN</a:t>
              </a:r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</a:rPr>
                <a:t>(T)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70662" name="Group 6">
              <a:extLst>
                <a:ext uri="{FF2B5EF4-FFF2-40B4-BE49-F238E27FC236}">
                  <a16:creationId xmlns:a16="http://schemas.microsoft.com/office/drawing/2014/main" id="{8B075E56-0506-45B0-926C-83223E1CABF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941" y="2732"/>
              <a:ext cx="183" cy="124"/>
              <a:chOff x="4416" y="2688"/>
              <a:chExt cx="240" cy="144"/>
            </a:xfrm>
          </p:grpSpPr>
          <p:sp>
            <p:nvSpPr>
              <p:cNvPr id="70663" name="Line 7">
                <a:extLst>
                  <a:ext uri="{FF2B5EF4-FFF2-40B4-BE49-F238E27FC236}">
                    <a16:creationId xmlns:a16="http://schemas.microsoft.com/office/drawing/2014/main" id="{DFD1F8FA-B062-4A06-ADAA-45F99A9E03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68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664" name="Line 8">
                <a:extLst>
                  <a:ext uri="{FF2B5EF4-FFF2-40B4-BE49-F238E27FC236}">
                    <a16:creationId xmlns:a16="http://schemas.microsoft.com/office/drawing/2014/main" id="{AF464812-93B0-4567-BBF1-0000F97526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268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665" name="Line 9">
                <a:extLst>
                  <a:ext uri="{FF2B5EF4-FFF2-40B4-BE49-F238E27FC236}">
                    <a16:creationId xmlns:a16="http://schemas.microsoft.com/office/drawing/2014/main" id="{E8EEE75D-5203-449D-A246-58258A3C39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6" y="2688"/>
                <a:ext cx="24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666" name="Line 10">
                <a:extLst>
                  <a:ext uri="{FF2B5EF4-FFF2-40B4-BE49-F238E27FC236}">
                    <a16:creationId xmlns:a16="http://schemas.microsoft.com/office/drawing/2014/main" id="{4B960C56-7A49-45B9-8295-69F242B74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688"/>
                <a:ext cx="24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70660" name="제목 1">
            <a:extLst>
              <a:ext uri="{FF2B5EF4-FFF2-40B4-BE49-F238E27FC236}">
                <a16:creationId xmlns:a16="http://schemas.microsoft.com/office/drawing/2014/main" id="{A62D47F7-A674-4662-893E-A8C6510B1F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셀프조인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>
            <a:extLst>
              <a:ext uri="{FF2B5EF4-FFF2-40B4-BE49-F238E27FC236}">
                <a16:creationId xmlns:a16="http://schemas.microsoft.com/office/drawing/2014/main" id="{78561E47-7A5F-4006-82C7-857B1A998C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b="1" dirty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ko-KR" altLang="en-US" b="1" dirty="0"/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dirty="0">
                <a:latin typeface="½Å¸íÁ¶"/>
                <a:ea typeface="신명조"/>
                <a:cs typeface="신명조"/>
              </a:rPr>
              <a:t> </a:t>
            </a:r>
          </a:p>
        </p:txBody>
      </p:sp>
      <p:sp>
        <p:nvSpPr>
          <p:cNvPr id="72711" name="제목 1">
            <a:extLst>
              <a:ext uri="{FF2B5EF4-FFF2-40B4-BE49-F238E27FC236}">
                <a16:creationId xmlns:a16="http://schemas.microsoft.com/office/drawing/2014/main" id="{4E96F672-DBDA-4E9B-86B9-FF44C45789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4375" y="571500"/>
            <a:ext cx="7848600" cy="533400"/>
          </a:xfrm>
        </p:spPr>
        <p:txBody>
          <a:bodyPr/>
          <a:lstStyle/>
          <a:p>
            <a:r>
              <a:rPr lang="ko-KR" altLang="en-US">
                <a:latin typeface="HY동녘B" pitchFamily="18" charset="-127"/>
              </a:rPr>
              <a:t>연습문제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3F737480-CB67-2CB2-7BF4-17305EB8E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2172318"/>
            <a:ext cx="8166100" cy="851959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질의 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직급이 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“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대리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”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이면서 급여가 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3000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이상인 모든 사원의 이름과 사원번호를 </a:t>
            </a:r>
            <a:endParaRPr lang="en-US" altLang="ko-KR" sz="16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         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검색하라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6132B62-2D48-F306-659F-9244CFC36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1364060"/>
            <a:ext cx="8166100" cy="71080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HY동녘M" pitchFamily="18" charset="-127"/>
              </a:rPr>
              <a:t>EMP(EMPNO, NAME, TITLE, MANAGER, SALARY, DNO)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HY동녘M" pitchFamily="18" charset="-127"/>
              </a:rPr>
              <a:t>DEPT(DEPTNO, DEPTNAME, FLOOR)</a:t>
            </a:r>
            <a:endParaRPr lang="en-US" altLang="ko-KR" sz="2000" dirty="0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854DB7-243A-D5C3-4138-71CAB9BDC4D2}"/>
              </a:ext>
            </a:extLst>
          </p:cNvPr>
          <p:cNvSpPr/>
          <p:nvPr/>
        </p:nvSpPr>
        <p:spPr>
          <a:xfrm>
            <a:off x="555625" y="3101975"/>
            <a:ext cx="8166100" cy="428625"/>
          </a:xfrm>
          <a:prstGeom prst="rect">
            <a:avLst/>
          </a:prstGeom>
          <a:solidFill>
            <a:srgbClr val="F4F1B2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800" kern="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∏</a:t>
            </a:r>
            <a:r>
              <a:rPr lang="en-US" altLang="ko-KR" sz="1800" kern="0" baseline="-25000" dirty="0">
                <a:solidFill>
                  <a:schemeClr val="tx1"/>
                </a:solidFill>
                <a:ea typeface="HY동녘M" pitchFamily="18" charset="-127"/>
              </a:rPr>
              <a:t>EMPNAME, EMPNO</a:t>
            </a:r>
            <a:r>
              <a:rPr lang="en-US" altLang="ko-KR" sz="1800" kern="0" dirty="0">
                <a:solidFill>
                  <a:schemeClr val="tx1"/>
                </a:solidFill>
                <a:ea typeface="HY동녘M" pitchFamily="18" charset="-127"/>
              </a:rPr>
              <a:t>(</a:t>
            </a:r>
            <a:r>
              <a:rPr lang="en-US" altLang="ko-KR" sz="1800" kern="0" dirty="0" err="1">
                <a:solidFill>
                  <a:schemeClr val="tx1"/>
                </a:solidFill>
                <a:ea typeface="HY동녘M" pitchFamily="18" charset="-127"/>
              </a:rPr>
              <a:t>σ</a:t>
            </a:r>
            <a:r>
              <a:rPr lang="en-US" altLang="ko-KR" sz="1800" kern="0" baseline="-25000" dirty="0" err="1">
                <a:solidFill>
                  <a:schemeClr val="tx1"/>
                </a:solidFill>
                <a:ea typeface="HY동녘M" pitchFamily="18" charset="-127"/>
              </a:rPr>
              <a:t>TITLE</a:t>
            </a:r>
            <a:r>
              <a:rPr lang="en-US" altLang="ko-KR" sz="1800" kern="0" baseline="-25000" dirty="0">
                <a:solidFill>
                  <a:schemeClr val="tx1"/>
                </a:solidFill>
                <a:ea typeface="HY동녘M" pitchFamily="18" charset="-127"/>
              </a:rPr>
              <a:t>=‘</a:t>
            </a:r>
            <a:r>
              <a:rPr lang="ko-KR" altLang="en-US" sz="1800" kern="0" baseline="-25000" dirty="0">
                <a:solidFill>
                  <a:schemeClr val="tx1"/>
                </a:solidFill>
                <a:ea typeface="HY동녘M" pitchFamily="18" charset="-127"/>
              </a:rPr>
              <a:t>대리</a:t>
            </a:r>
            <a:r>
              <a:rPr lang="en-US" altLang="ko-KR" sz="1800" kern="0" baseline="-25000" dirty="0">
                <a:solidFill>
                  <a:schemeClr val="tx1"/>
                </a:solidFill>
                <a:ea typeface="HY동녘M" pitchFamily="18" charset="-127"/>
              </a:rPr>
              <a:t>’ AND SALARY </a:t>
            </a:r>
            <a:r>
              <a:rPr lang="en-US" altLang="ko-KR" sz="1800" kern="0" baseline="-25000" dirty="0">
                <a:solidFill>
                  <a:schemeClr val="tx1"/>
                </a:solidFill>
                <a:ea typeface="HY동녘M" pitchFamily="18" charset="-127"/>
                <a:sym typeface="Symbol" panose="05050102010706020507" pitchFamily="18" charset="2"/>
              </a:rPr>
              <a:t></a:t>
            </a:r>
            <a:r>
              <a:rPr lang="en-US" altLang="ko-KR" sz="1800" kern="0" baseline="-25000" dirty="0">
                <a:solidFill>
                  <a:schemeClr val="tx1"/>
                </a:solidFill>
                <a:ea typeface="HY동녘M" pitchFamily="18" charset="-127"/>
              </a:rPr>
              <a:t> 3000</a:t>
            </a:r>
            <a:r>
              <a:rPr lang="en-US" altLang="ko-KR" sz="1800" kern="0" dirty="0">
                <a:solidFill>
                  <a:schemeClr val="tx1"/>
                </a:solidFill>
                <a:ea typeface="HY동녘M" pitchFamily="18" charset="-127"/>
              </a:rPr>
              <a:t> (EMP))</a:t>
            </a:r>
            <a:endParaRPr lang="ko-KR" alt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95DA76-7BBF-ADC5-D9A3-D03881C0E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3747698"/>
            <a:ext cx="8166100" cy="851959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질의 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: “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김영식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”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 이 속한 부서의 이름을 검색하라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6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4A7D1FEA-0DBD-92E5-1686-FE48CC90F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4656180"/>
            <a:ext cx="8166100" cy="851959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질의 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: “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김영식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”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 과 같은 부서에 속하는 모든 사원의 이름을 검색하라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6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6E5DD08B-B4F2-B9AF-BA46-1AAA1B3EE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5550115"/>
            <a:ext cx="8166100" cy="851959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질의 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: “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김영식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”</a:t>
            </a:r>
            <a:r>
              <a:rPr lang="ko-KR" altLang="en-US" sz="1600" dirty="0">
                <a:latin typeface="돋움" panose="020B0600000101010101" pitchFamily="50" charset="-127"/>
                <a:ea typeface="돋움" panose="020B0600000101010101" pitchFamily="50" charset="-127"/>
              </a:rPr>
              <a:t> 이 속한 부서의 이름과 해당 부서에 소속된 모든 사원의 이름을 검색하라</a:t>
            </a:r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6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12">
            <a:extLst>
              <a:ext uri="{FF2B5EF4-FFF2-40B4-BE49-F238E27FC236}">
                <a16:creationId xmlns:a16="http://schemas.microsoft.com/office/drawing/2014/main" id="{7E987B43-F8DE-4D47-BCAC-302EC955C98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3000" y="1981200"/>
            <a:ext cx="3833813" cy="3833813"/>
          </a:xfrm>
          <a:custGeom>
            <a:avLst/>
            <a:gdLst>
              <a:gd name="G0" fmla="+- 1914 0 0"/>
              <a:gd name="G1" fmla="+- 21600 0 1914"/>
              <a:gd name="G2" fmla="+- 21600 0 191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14" y="10800"/>
                </a:moveTo>
                <a:cubicBezTo>
                  <a:pt x="1914" y="15708"/>
                  <a:pt x="5892" y="19686"/>
                  <a:pt x="10800" y="19686"/>
                </a:cubicBezTo>
                <a:cubicBezTo>
                  <a:pt x="15708" y="19686"/>
                  <a:pt x="19686" y="15708"/>
                  <a:pt x="19686" y="10800"/>
                </a:cubicBezTo>
                <a:cubicBezTo>
                  <a:pt x="19686" y="5892"/>
                  <a:pt x="15708" y="1914"/>
                  <a:pt x="10800" y="1914"/>
                </a:cubicBezTo>
                <a:cubicBezTo>
                  <a:pt x="5892" y="1914"/>
                  <a:pt x="1914" y="5892"/>
                  <a:pt x="1914" y="10800"/>
                </a:cubicBezTo>
                <a:close/>
              </a:path>
            </a:pathLst>
          </a:custGeom>
          <a:gradFill rotWithShape="1">
            <a:gsLst>
              <a:gs pos="0">
                <a:srgbClr val="33CCCC">
                  <a:gamma/>
                  <a:shade val="66667"/>
                  <a:invGamma/>
                  <a:alpha val="12000"/>
                </a:srgbClr>
              </a:gs>
              <a:gs pos="50000">
                <a:srgbClr val="33CCCC"/>
              </a:gs>
              <a:gs pos="100000">
                <a:srgbClr val="33CCCC">
                  <a:gamma/>
                  <a:shade val="66667"/>
                  <a:invGamma/>
                  <a:alpha val="12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1" latinLnBrk="1" hangingPunct="1"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74757" name="Oval 11">
            <a:extLst>
              <a:ext uri="{FF2B5EF4-FFF2-40B4-BE49-F238E27FC236}">
                <a16:creationId xmlns:a16="http://schemas.microsoft.com/office/drawing/2014/main" id="{DBB06F1D-5CC8-49C3-8230-B7B6E95D5E6D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47800" y="2286000"/>
            <a:ext cx="3200400" cy="3200400"/>
          </a:xfrm>
          <a:prstGeom prst="ellipse">
            <a:avLst/>
          </a:prstGeom>
          <a:gradFill rotWithShape="1">
            <a:gsLst>
              <a:gs pos="0">
                <a:srgbClr val="41D592"/>
              </a:gs>
              <a:gs pos="100000">
                <a:srgbClr val="29875D"/>
              </a:gs>
            </a:gsLst>
            <a:path path="shape">
              <a:fillToRect l="50000" t="50000" r="50000" b="50000"/>
            </a:path>
          </a:gradFill>
          <a:ln w="28575" algn="ctr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itchFamily="18" charset="-127"/>
            </a:endParaRPr>
          </a:p>
        </p:txBody>
      </p:sp>
      <p:sp>
        <p:nvSpPr>
          <p:cNvPr id="74758" name="AutoShape 13">
            <a:extLst>
              <a:ext uri="{FF2B5EF4-FFF2-40B4-BE49-F238E27FC236}">
                <a16:creationId xmlns:a16="http://schemas.microsoft.com/office/drawing/2014/main" id="{A6994DBC-131E-48B2-ADA0-CA39C010F139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52863" y="2311400"/>
            <a:ext cx="3781425" cy="500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FFFF"/>
              </a:gs>
              <a:gs pos="100000">
                <a:srgbClr val="FCFFFF"/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000000"/>
                </a:solidFill>
                <a:latin typeface="HY동녘M" pitchFamily="18" charset="-127"/>
              </a:rPr>
              <a:t>산술연산이 없음</a:t>
            </a:r>
            <a:endParaRPr lang="en-US" altLang="ko-KR" sz="2400" b="1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74759" name="AutoShape 14">
            <a:extLst>
              <a:ext uri="{FF2B5EF4-FFF2-40B4-BE49-F238E27FC236}">
                <a16:creationId xmlns:a16="http://schemas.microsoft.com/office/drawing/2014/main" id="{E1CFC2D5-D532-4CAB-9287-2A1933F1EBAE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83063" y="2973388"/>
            <a:ext cx="3781425" cy="4984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BFEAE"/>
              </a:gs>
              <a:gs pos="100000">
                <a:srgbClr val="FCFFFA"/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000000"/>
                </a:solidFill>
                <a:latin typeface="HY동녘M" pitchFamily="18" charset="-127"/>
              </a:rPr>
              <a:t>집단함수가 없음</a:t>
            </a:r>
            <a:endParaRPr lang="en-US" altLang="ko-KR" sz="2400" b="1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74760" name="AutoShape 15">
            <a:extLst>
              <a:ext uri="{FF2B5EF4-FFF2-40B4-BE49-F238E27FC236}">
                <a16:creationId xmlns:a16="http://schemas.microsoft.com/office/drawing/2014/main" id="{427A6CF1-F6A3-4578-83F5-7E95B438FA8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49763" y="3633788"/>
            <a:ext cx="3779837" cy="5000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FFFF"/>
              </a:gs>
              <a:gs pos="100000">
                <a:srgbClr val="FCFFFF"/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000000"/>
                </a:solidFill>
                <a:latin typeface="HY동녘M" pitchFamily="18" charset="-127"/>
              </a:rPr>
              <a:t>정렬이 없음</a:t>
            </a:r>
            <a:endParaRPr lang="en-US" altLang="ko-KR" sz="2400" b="1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74761" name="AutoShape 16">
            <a:extLst>
              <a:ext uri="{FF2B5EF4-FFF2-40B4-BE49-F238E27FC236}">
                <a16:creationId xmlns:a16="http://schemas.microsoft.com/office/drawing/2014/main" id="{E7E810B2-033E-40F7-8F7F-C0AA6A2E8FD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83063" y="4294188"/>
            <a:ext cx="3781425" cy="5000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BFEAE"/>
              </a:gs>
              <a:gs pos="100000">
                <a:srgbClr val="FCFFFA"/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000000"/>
                </a:solidFill>
                <a:latin typeface="HY동녘M" pitchFamily="18" charset="-127"/>
              </a:rPr>
              <a:t>갱신연산이 없음</a:t>
            </a:r>
            <a:endParaRPr lang="en-US" altLang="ko-KR" sz="2400" b="1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74762" name="AutoShape 17">
            <a:extLst>
              <a:ext uri="{FF2B5EF4-FFF2-40B4-BE49-F238E27FC236}">
                <a16:creationId xmlns:a16="http://schemas.microsoft.com/office/drawing/2014/main" id="{6136316D-C091-4C0B-BA90-31DD671E832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52863" y="4956175"/>
            <a:ext cx="3781425" cy="500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CFFFF"/>
              </a:gs>
              <a:gs pos="100000">
                <a:srgbClr val="FCFFFF"/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000000"/>
                </a:solidFill>
                <a:latin typeface="HY동녘M" pitchFamily="18" charset="-127"/>
              </a:rPr>
              <a:t>무조건적인 중복배제</a:t>
            </a:r>
            <a:endParaRPr lang="en-US" altLang="ko-KR" sz="2400" b="1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D2E454C3-F8C3-4645-B379-C9C4FAC73D1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00250" y="3286125"/>
            <a:ext cx="2197100" cy="10779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</a:rPr>
              <a:t>관계대수의</a:t>
            </a:r>
            <a:endParaRPr lang="en-US" altLang="ko-KR" sz="32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동녘M" pitchFamily="18" charset="-127"/>
              <a:ea typeface="HY동녘M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</a:rPr>
              <a:t>한계</a:t>
            </a:r>
            <a:endParaRPr lang="en-US" altLang="ko-KR" sz="32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74764" name="제목 1">
            <a:extLst>
              <a:ext uri="{FF2B5EF4-FFF2-40B4-BE49-F238E27FC236}">
                <a16:creationId xmlns:a16="http://schemas.microsoft.com/office/drawing/2014/main" id="{EF637669-8861-4A33-BED0-36D2A6A901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4375" y="571500"/>
            <a:ext cx="7848600" cy="533400"/>
          </a:xfrm>
        </p:spPr>
        <p:txBody>
          <a:bodyPr/>
          <a:lstStyle/>
          <a:p>
            <a:r>
              <a:rPr lang="ko-KR" altLang="en-US">
                <a:latin typeface="HY동녘B" pitchFamily="18" charset="-127"/>
              </a:rPr>
              <a:t>관계대수의 확장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>
            <a:extLst>
              <a:ext uri="{FF2B5EF4-FFF2-40B4-BE49-F238E27FC236}">
                <a16:creationId xmlns:a16="http://schemas.microsoft.com/office/drawing/2014/main" id="{B1AC6877-0180-4A3E-88F7-C291874610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관계대수와 </a:t>
            </a:r>
            <a:r>
              <a:rPr lang="en-US" altLang="ko-KR">
                <a:latin typeface="HY동녘B" pitchFamily="18" charset="-127"/>
              </a:rPr>
              <a:t>SQL</a:t>
            </a:r>
            <a:endParaRPr lang="ko-KR" altLang="en-US">
              <a:latin typeface="HY동녘B" pitchFamily="18" charset="-127"/>
            </a:endParaRPr>
          </a:p>
        </p:txBody>
      </p:sp>
      <p:sp>
        <p:nvSpPr>
          <p:cNvPr id="19459" name="Freeform 4">
            <a:extLst>
              <a:ext uri="{FF2B5EF4-FFF2-40B4-BE49-F238E27FC236}">
                <a16:creationId xmlns:a16="http://schemas.microsoft.com/office/drawing/2014/main" id="{C921C5C7-13B5-44D2-B0B7-F4A845EB5F68}"/>
              </a:ext>
            </a:extLst>
          </p:cNvPr>
          <p:cNvSpPr>
            <a:spLocks/>
          </p:cNvSpPr>
          <p:nvPr/>
        </p:nvSpPr>
        <p:spPr bwMode="gray">
          <a:xfrm>
            <a:off x="1009650" y="4483100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gradFill rotWithShape="1">
            <a:gsLst>
              <a:gs pos="0">
                <a:srgbClr val="33CCCC"/>
              </a:gs>
              <a:gs pos="50000">
                <a:srgbClr val="D4F4F4"/>
              </a:gs>
              <a:gs pos="100000">
                <a:srgbClr val="33CCCC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0" name="Freeform 5">
            <a:extLst>
              <a:ext uri="{FF2B5EF4-FFF2-40B4-BE49-F238E27FC236}">
                <a16:creationId xmlns:a16="http://schemas.microsoft.com/office/drawing/2014/main" id="{1716E95C-FEE5-4525-9B3E-AD53780E48E6}"/>
              </a:ext>
            </a:extLst>
          </p:cNvPr>
          <p:cNvSpPr>
            <a:spLocks/>
          </p:cNvSpPr>
          <p:nvPr/>
        </p:nvSpPr>
        <p:spPr bwMode="gray">
          <a:xfrm rot="10800000">
            <a:off x="3468688" y="1685925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gradFill rotWithShape="1">
            <a:gsLst>
              <a:gs pos="0">
                <a:srgbClr val="33CCCC"/>
              </a:gs>
              <a:gs pos="50000">
                <a:srgbClr val="D4F4F4"/>
              </a:gs>
              <a:gs pos="100000">
                <a:srgbClr val="33CCCC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1" name="Rectangle 6">
            <a:extLst>
              <a:ext uri="{FF2B5EF4-FFF2-40B4-BE49-F238E27FC236}">
                <a16:creationId xmlns:a16="http://schemas.microsoft.com/office/drawing/2014/main" id="{7869F435-FCBD-462F-B38A-29FFC02A3EB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3000" y="1828800"/>
            <a:ext cx="3200400" cy="3657600"/>
          </a:xfrm>
          <a:prstGeom prst="rect">
            <a:avLst/>
          </a:prstGeom>
          <a:gradFill rotWithShape="1">
            <a:gsLst>
              <a:gs pos="0">
                <a:srgbClr val="004747"/>
              </a:gs>
              <a:gs pos="50000">
                <a:srgbClr val="009999"/>
              </a:gs>
              <a:gs pos="100000">
                <a:srgbClr val="004747"/>
              </a:gs>
            </a:gsLst>
            <a:lin ang="27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>
            <a:outerShdw dist="107763" dir="8100000" algn="ctr" rotWithShape="0">
              <a:srgbClr val="000000">
                <a:alpha val="50000"/>
              </a:srgb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CC"/>
                </a:solidFill>
                <a:latin typeface="HY동녘B" pitchFamily="18" charset="-127"/>
                <a:ea typeface="HY동녘B" pitchFamily="18" charset="-127"/>
              </a:rPr>
              <a:t>관계해석</a:t>
            </a:r>
            <a:endParaRPr lang="en-US" altLang="ko-KR" sz="2400" b="1">
              <a:solidFill>
                <a:srgbClr val="FFFFCC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 b="1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rgbClr val="FFFFFF"/>
                </a:solidFill>
                <a:latin typeface="HY동녘B" pitchFamily="18" charset="-127"/>
                <a:ea typeface="HY동녘B" pitchFamily="18" charset="-127"/>
              </a:rPr>
              <a:t>원하는 데이터만 명시하고 질의를 어떻게 수행할 것인가는 명시하지 않는 선언적인 언어</a:t>
            </a:r>
            <a:endParaRPr lang="en-US" altLang="ko-KR" sz="180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80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20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9462" name="Freeform 7">
            <a:extLst>
              <a:ext uri="{FF2B5EF4-FFF2-40B4-BE49-F238E27FC236}">
                <a16:creationId xmlns:a16="http://schemas.microsoft.com/office/drawing/2014/main" id="{3CEBE6D7-1113-43B9-9623-7AFE1AE6D18C}"/>
              </a:ext>
            </a:extLst>
          </p:cNvPr>
          <p:cNvSpPr>
            <a:spLocks/>
          </p:cNvSpPr>
          <p:nvPr/>
        </p:nvSpPr>
        <p:spPr bwMode="gray">
          <a:xfrm>
            <a:off x="4724400" y="4483100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gradFill rotWithShape="1">
            <a:gsLst>
              <a:gs pos="0">
                <a:srgbClr val="FFCC66"/>
              </a:gs>
              <a:gs pos="50000">
                <a:srgbClr val="FFF4DF"/>
              </a:gs>
              <a:gs pos="100000">
                <a:srgbClr val="FFCC66"/>
              </a:gs>
            </a:gsLst>
            <a:lin ang="0" scaled="1"/>
          </a:gradFill>
          <a:ln w="0">
            <a:solidFill>
              <a:srgbClr val="DFE29A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463" name="Freeform 8">
            <a:extLst>
              <a:ext uri="{FF2B5EF4-FFF2-40B4-BE49-F238E27FC236}">
                <a16:creationId xmlns:a16="http://schemas.microsoft.com/office/drawing/2014/main" id="{430C0DD7-6676-464B-A0E7-51105DADEE7E}"/>
              </a:ext>
            </a:extLst>
          </p:cNvPr>
          <p:cNvSpPr>
            <a:spLocks/>
          </p:cNvSpPr>
          <p:nvPr/>
        </p:nvSpPr>
        <p:spPr bwMode="gray">
          <a:xfrm rot="10800000">
            <a:off x="7183438" y="1685925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gradFill rotWithShape="1">
            <a:gsLst>
              <a:gs pos="0">
                <a:srgbClr val="FFCC66"/>
              </a:gs>
              <a:gs pos="50000">
                <a:srgbClr val="FFF4DF"/>
              </a:gs>
              <a:gs pos="100000">
                <a:srgbClr val="FFCC66"/>
              </a:gs>
            </a:gsLst>
            <a:lin ang="0" scaled="1"/>
          </a:gradFill>
          <a:ln w="0">
            <a:solidFill>
              <a:srgbClr val="DFE29A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464" name="Rectangle 9">
            <a:extLst>
              <a:ext uri="{FF2B5EF4-FFF2-40B4-BE49-F238E27FC236}">
                <a16:creationId xmlns:a16="http://schemas.microsoft.com/office/drawing/2014/main" id="{2F3AD3E9-B1B2-45FA-BB58-169B052DE7F0}"/>
              </a:ext>
            </a:extLst>
          </p:cNvPr>
          <p:cNvSpPr>
            <a:spLocks noChangeArrowheads="1"/>
          </p:cNvSpPr>
          <p:nvPr/>
        </p:nvSpPr>
        <p:spPr bwMode="gray">
          <a:xfrm>
            <a:off x="4857750" y="1828800"/>
            <a:ext cx="3200400" cy="3657600"/>
          </a:xfrm>
          <a:prstGeom prst="rect">
            <a:avLst/>
          </a:prstGeom>
          <a:gradFill rotWithShape="1">
            <a:gsLst>
              <a:gs pos="0">
                <a:srgbClr val="642C13"/>
              </a:gs>
              <a:gs pos="50000">
                <a:srgbClr val="D85E28"/>
              </a:gs>
              <a:gs pos="100000">
                <a:srgbClr val="642C13"/>
              </a:gs>
            </a:gsLst>
            <a:lin ang="27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>
            <a:outerShdw dist="107763" dir="8100000" algn="ctr" rotWithShape="0">
              <a:srgbClr val="000000">
                <a:alpha val="50000"/>
              </a:srgb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CC"/>
                </a:solidFill>
                <a:latin typeface="HY동녘B" pitchFamily="18" charset="-127"/>
                <a:ea typeface="HY동녘B" pitchFamily="18" charset="-127"/>
              </a:rPr>
              <a:t>관계대수</a:t>
            </a:r>
            <a:endParaRPr lang="en-US" altLang="ko-KR" sz="2400" b="1">
              <a:solidFill>
                <a:srgbClr val="FFFFCC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 b="1">
              <a:solidFill>
                <a:srgbClr val="FFFFCC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800">
                <a:solidFill>
                  <a:srgbClr val="FFFFFF"/>
                </a:solidFill>
                <a:latin typeface="HY동녘B" pitchFamily="18" charset="-127"/>
                <a:ea typeface="HY동녘B" pitchFamily="18" charset="-127"/>
              </a:rPr>
              <a:t> 절차적 인어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800">
                <a:solidFill>
                  <a:srgbClr val="FFFFFF"/>
                </a:solidFill>
                <a:latin typeface="HY동녘B" pitchFamily="18" charset="-127"/>
                <a:ea typeface="HY동녘B" pitchFamily="18" charset="-127"/>
              </a:rPr>
              <a:t> SQL</a:t>
            </a:r>
            <a:r>
              <a:rPr lang="ko-KR" altLang="en-US" sz="1800">
                <a:solidFill>
                  <a:srgbClr val="FFFFFF"/>
                </a:solidFill>
                <a:latin typeface="HY동녘B" pitchFamily="18" charset="-127"/>
                <a:ea typeface="HY동녘B" pitchFamily="18" charset="-127"/>
              </a:rPr>
              <a:t>의 이론적인 기초</a:t>
            </a:r>
            <a:endParaRPr lang="en-US" altLang="ko-KR" sz="180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endParaRPr lang="en-US" altLang="ko-KR" sz="180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endParaRPr lang="en-US" altLang="ko-KR" sz="180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endParaRPr lang="ko-KR" altLang="en-US" sz="180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solidFill>
                <a:srgbClr val="FFFFFF"/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193"/>
    </mc:Choice>
    <mc:Fallback xmlns="">
      <p:transition spd="slow" advTm="73419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>
            <a:extLst>
              <a:ext uri="{FF2B5EF4-FFF2-40B4-BE49-F238E27FC236}">
                <a16:creationId xmlns:a16="http://schemas.microsoft.com/office/drawing/2014/main" id="{1153C101-CA5F-4B9B-8134-E8B171226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관계대수</a:t>
            </a:r>
          </a:p>
        </p:txBody>
      </p:sp>
      <p:pic>
        <p:nvPicPr>
          <p:cNvPr id="21507" name="Picture 3" descr="4_p_01">
            <a:extLst>
              <a:ext uri="{FF2B5EF4-FFF2-40B4-BE49-F238E27FC236}">
                <a16:creationId xmlns:a16="http://schemas.microsoft.com/office/drawing/2014/main" id="{A567AD36-7E99-40A8-ACD5-D5CDADB0D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500313"/>
            <a:ext cx="8323263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TextBox 4">
            <a:extLst>
              <a:ext uri="{FF2B5EF4-FFF2-40B4-BE49-F238E27FC236}">
                <a16:creationId xmlns:a16="http://schemas.microsoft.com/office/drawing/2014/main" id="{8E4D415E-5EB1-43BF-9B74-81F9E03F5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75" y="1714500"/>
            <a:ext cx="5954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>
                <a:latin typeface="HY동녘B" pitchFamily="18" charset="-127"/>
                <a:ea typeface="HY동녘B" pitchFamily="18" charset="-127"/>
              </a:rPr>
              <a:t>릴레이션에 대한 연산자</a:t>
            </a:r>
            <a:r>
              <a:rPr lang="en-US" altLang="ko-KR" sz="2400"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sz="2400">
                <a:latin typeface="HY동녘B" pitchFamily="18" charset="-127"/>
                <a:ea typeface="HY동녘B" pitchFamily="18" charset="-127"/>
              </a:rPr>
              <a:t>관계연산자</a:t>
            </a:r>
            <a:r>
              <a:rPr lang="en-US" altLang="ko-KR" sz="2400">
                <a:latin typeface="HY동녘B" pitchFamily="18" charset="-127"/>
                <a:ea typeface="HY동녘B" pitchFamily="18" charset="-127"/>
              </a:rPr>
              <a:t>)</a:t>
            </a:r>
            <a:r>
              <a:rPr lang="ko-KR" altLang="en-US" sz="2400">
                <a:latin typeface="HY동녘B" pitchFamily="18" charset="-127"/>
                <a:ea typeface="HY동녘B" pitchFamily="18" charset="-127"/>
              </a:rPr>
              <a:t> 사용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"/>
    </mc:Choice>
    <mc:Fallback xmlns="">
      <p:transition spd="slow" advTm="103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 descr="137-new">
            <a:extLst>
              <a:ext uri="{FF2B5EF4-FFF2-40B4-BE49-F238E27FC236}">
                <a16:creationId xmlns:a16="http://schemas.microsoft.com/office/drawing/2014/main" id="{80B47E23-8A2F-4879-9CCC-770D3C800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500188"/>
            <a:ext cx="815022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B4D692-B22A-D04F-67D0-7E9D15FF3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60648"/>
            <a:ext cx="2712191" cy="12241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85E056-6236-AAE2-5807-200175063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1700808"/>
            <a:ext cx="5774388" cy="40791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>
            <a:extLst>
              <a:ext uri="{FF2B5EF4-FFF2-40B4-BE49-F238E27FC236}">
                <a16:creationId xmlns:a16="http://schemas.microsoft.com/office/drawing/2014/main" id="{871671FA-36F7-48EF-9108-7785E0C590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HY동녘B" pitchFamily="18" charset="-127"/>
              </a:rPr>
              <a:t>Selection</a:t>
            </a:r>
            <a:endParaRPr lang="ko-KR" altLang="en-US">
              <a:latin typeface="HY동녘B" pitchFamily="18" charset="-127"/>
            </a:endParaRPr>
          </a:p>
        </p:txBody>
      </p:sp>
      <p:sp>
        <p:nvSpPr>
          <p:cNvPr id="27651" name="Freeform 4">
            <a:extLst>
              <a:ext uri="{FF2B5EF4-FFF2-40B4-BE49-F238E27FC236}">
                <a16:creationId xmlns:a16="http://schemas.microsoft.com/office/drawing/2014/main" id="{B7C6B9C3-D1DB-42AA-8545-943CCDC9A910}"/>
              </a:ext>
            </a:extLst>
          </p:cNvPr>
          <p:cNvSpPr>
            <a:spLocks/>
          </p:cNvSpPr>
          <p:nvPr/>
        </p:nvSpPr>
        <p:spPr bwMode="gray">
          <a:xfrm>
            <a:off x="1035050" y="2476500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2" name="Freeform 5">
            <a:extLst>
              <a:ext uri="{FF2B5EF4-FFF2-40B4-BE49-F238E27FC236}">
                <a16:creationId xmlns:a16="http://schemas.microsoft.com/office/drawing/2014/main" id="{FD18845A-7505-49EB-8008-0552C7D573C1}"/>
              </a:ext>
            </a:extLst>
          </p:cNvPr>
          <p:cNvSpPr>
            <a:spLocks/>
          </p:cNvSpPr>
          <p:nvPr/>
        </p:nvSpPr>
        <p:spPr bwMode="gray">
          <a:xfrm rot="10800000">
            <a:off x="6102350" y="1525588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3" name="Rectangle 6">
            <a:extLst>
              <a:ext uri="{FF2B5EF4-FFF2-40B4-BE49-F238E27FC236}">
                <a16:creationId xmlns:a16="http://schemas.microsoft.com/office/drawing/2014/main" id="{A40088F9-DCC8-4353-8823-C69B053EEE9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14438" y="1714500"/>
            <a:ext cx="6629400" cy="1524000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표기형식 </a:t>
            </a: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: </a:t>
            </a:r>
            <a:r>
              <a:rPr lang="en-US" altLang="ko-KR" sz="2000" dirty="0" err="1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σ</a:t>
            </a:r>
            <a:r>
              <a:rPr lang="en-US" altLang="ko-KR" sz="2000" baseline="-25000" dirty="0" err="1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c</a:t>
            </a:r>
            <a:r>
              <a:rPr lang="en-US" altLang="ko-KR" sz="2000" baseline="-25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(R)      </a:t>
            </a:r>
            <a:r>
              <a:rPr lang="en-US" altLang="ko-KR" sz="2000" dirty="0">
                <a:solidFill>
                  <a:srgbClr val="FFC000"/>
                </a:solidFill>
                <a:latin typeface="HY동녘B" pitchFamily="18" charset="-127"/>
                <a:ea typeface="HY동녘B" pitchFamily="18" charset="-127"/>
              </a:rPr>
              <a:t>σ</a:t>
            </a:r>
            <a:r>
              <a:rPr lang="ko-KR" altLang="en-US" sz="2000" baseline="-25000" dirty="0">
                <a:solidFill>
                  <a:srgbClr val="FFC000"/>
                </a:solidFill>
                <a:latin typeface="HY동녘B" pitchFamily="18" charset="-127"/>
                <a:ea typeface="HY동녘B" pitchFamily="18" charset="-127"/>
              </a:rPr>
              <a:t>조건문</a:t>
            </a:r>
            <a:r>
              <a:rPr lang="en-US" altLang="ko-KR" sz="2000" baseline="-25000" dirty="0">
                <a:solidFill>
                  <a:srgbClr val="FFC000"/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sz="2000" dirty="0">
                <a:solidFill>
                  <a:srgbClr val="FFC000"/>
                </a:solidFill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sz="2000" dirty="0" err="1">
                <a:solidFill>
                  <a:srgbClr val="FFC000"/>
                </a:solidFill>
                <a:latin typeface="HY동녘B" pitchFamily="18" charset="-127"/>
                <a:ea typeface="HY동녘B" pitchFamily="18" charset="-127"/>
              </a:rPr>
              <a:t>릴레이션이름</a:t>
            </a:r>
            <a:r>
              <a:rPr lang="en-US" altLang="ko-KR" sz="2000" dirty="0">
                <a:solidFill>
                  <a:srgbClr val="FFC000"/>
                </a:solidFill>
                <a:latin typeface="HY동녘B" pitchFamily="18" charset="-127"/>
                <a:ea typeface="HY동녘B" pitchFamily="18" charset="-127"/>
              </a:rPr>
              <a:t>)</a:t>
            </a:r>
          </a:p>
          <a:p>
            <a:pPr marL="0"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r(R)</a:t>
            </a: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에서 선택조건 </a:t>
            </a: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c</a:t>
            </a: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를 만족하는 </a:t>
            </a:r>
            <a:r>
              <a:rPr lang="ko-KR" altLang="en-US" sz="2000" dirty="0" err="1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투플들을</a:t>
            </a: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선택함</a:t>
            </a:r>
            <a:endParaRPr lang="en-US" altLang="ko-KR" sz="2000" dirty="0">
              <a:solidFill>
                <a:srgbClr val="FFFF00"/>
              </a:solidFill>
              <a:latin typeface="HY동녘B" pitchFamily="18" charset="-127"/>
              <a:ea typeface="HY동녘B" pitchFamily="18" charset="-127"/>
            </a:endParaRPr>
          </a:p>
          <a:p>
            <a:pPr marL="0"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결과 릴레이션은 </a:t>
            </a:r>
            <a:r>
              <a:rPr lang="en-US" altLang="ko-KR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R</a:t>
            </a: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과 동일한 </a:t>
            </a:r>
            <a:r>
              <a:rPr lang="ko-KR" altLang="en-US" sz="2000" dirty="0" err="1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애트리뷰트들을</a:t>
            </a:r>
            <a:r>
              <a:rPr lang="ko-KR" altLang="en-US" sz="2000" dirty="0">
                <a:solidFill>
                  <a:srgbClr val="FFFF00"/>
                </a:solidFill>
                <a:latin typeface="HY동녘B" pitchFamily="18" charset="-127"/>
                <a:ea typeface="HY동녘B" pitchFamily="18" charset="-127"/>
              </a:rPr>
              <a:t> 가짐</a:t>
            </a:r>
          </a:p>
        </p:txBody>
      </p:sp>
      <p:sp>
        <p:nvSpPr>
          <p:cNvPr id="27654" name="직사각형 6">
            <a:extLst>
              <a:ext uri="{FF2B5EF4-FFF2-40B4-BE49-F238E27FC236}">
                <a16:creationId xmlns:a16="http://schemas.microsoft.com/office/drawing/2014/main" id="{C50AA46F-232D-4C10-8664-DC8D770E7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4000500"/>
            <a:ext cx="664368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7338" indent="-287338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3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ko-KR" sz="2400">
                <a:latin typeface="HY동녘M" pitchFamily="18" charset="-127"/>
              </a:rPr>
              <a:t>σ</a:t>
            </a:r>
            <a:r>
              <a:rPr lang="en-US" altLang="ko-KR" sz="2400" baseline="-25000">
                <a:latin typeface="HY동녘M" pitchFamily="18" charset="-127"/>
              </a:rPr>
              <a:t>DNO=3 </a:t>
            </a:r>
            <a:r>
              <a:rPr lang="en-US" altLang="ko-KR" sz="2400">
                <a:latin typeface="HY동녘M" pitchFamily="18" charset="-127"/>
              </a:rPr>
              <a:t>(EMPLOYEE)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ko-KR" sz="2400">
                <a:latin typeface="HY동녘M" pitchFamily="18" charset="-127"/>
              </a:rPr>
              <a:t>σ</a:t>
            </a:r>
            <a:r>
              <a:rPr lang="en-US" altLang="ko-KR" sz="2400" baseline="-25000">
                <a:latin typeface="HY동녘M" pitchFamily="18" charset="-127"/>
              </a:rPr>
              <a:t>SALARY&gt;30000 </a:t>
            </a:r>
            <a:r>
              <a:rPr lang="en-US" altLang="ko-KR" sz="2400">
                <a:latin typeface="HY동녘M" pitchFamily="18" charset="-127"/>
              </a:rPr>
              <a:t>(EMPLOYEE)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ko-KR" sz="2400">
                <a:latin typeface="HY동녘M" pitchFamily="18" charset="-127"/>
              </a:rPr>
              <a:t>σ</a:t>
            </a:r>
            <a:r>
              <a:rPr lang="en-US" altLang="ko-KR" sz="2400" baseline="-25000">
                <a:latin typeface="HY동녘M" pitchFamily="18" charset="-127"/>
              </a:rPr>
              <a:t>(DNO=4 AND SALARY&gt;25000) OR DNO=5 </a:t>
            </a:r>
            <a:r>
              <a:rPr lang="en-US" altLang="ko-KR" sz="2400">
                <a:latin typeface="HY동녘M" pitchFamily="18" charset="-127"/>
              </a:rPr>
              <a:t>(EMPLOYEE)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9A1D94E-B030-07D9-A17B-1FA0CFC1EBD4}"/>
              </a:ext>
            </a:extLst>
          </p:cNvPr>
          <p:cNvSpPr/>
          <p:nvPr/>
        </p:nvSpPr>
        <p:spPr>
          <a:xfrm>
            <a:off x="2267744" y="5013176"/>
            <a:ext cx="521281" cy="37028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54E9AA1-7ECC-F26A-C5F7-411B139858D9}"/>
              </a:ext>
            </a:extLst>
          </p:cNvPr>
          <p:cNvSpPr/>
          <p:nvPr/>
        </p:nvSpPr>
        <p:spPr>
          <a:xfrm>
            <a:off x="4268497" y="5013176"/>
            <a:ext cx="521281" cy="37028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69CAB97-9169-5E54-B918-37DB7C26A6B1}"/>
              </a:ext>
            </a:extLst>
          </p:cNvPr>
          <p:cNvSpPr/>
          <p:nvPr/>
        </p:nvSpPr>
        <p:spPr>
          <a:xfrm>
            <a:off x="3524176" y="2097747"/>
            <a:ext cx="216024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B75E9A-9987-7213-CF13-AB8727903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3440111"/>
            <a:ext cx="1158090" cy="13112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">
            <a:extLst>
              <a:ext uri="{FF2B5EF4-FFF2-40B4-BE49-F238E27FC236}">
                <a16:creationId xmlns:a16="http://schemas.microsoft.com/office/drawing/2014/main" id="{5A10EFA3-B595-4346-A87B-929CD986DC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0563" y="1671638"/>
          <a:ext cx="732472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9765079" imgH="1104372" progId="Photoshop.Image.7">
                  <p:embed/>
                </p:oleObj>
              </mc:Choice>
              <mc:Fallback>
                <p:oleObj name="Image" r:id="rId3" imgW="9765079" imgH="1104372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3" y="1671638"/>
                        <a:ext cx="7324725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699" name="Picture 5" descr="4_e_138_2">
            <a:extLst>
              <a:ext uri="{FF2B5EF4-FFF2-40B4-BE49-F238E27FC236}">
                <a16:creationId xmlns:a16="http://schemas.microsoft.com/office/drawing/2014/main" id="{E447B4AF-B5CE-4B1D-A4A2-F3A6E9947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8" y="2514600"/>
            <a:ext cx="6997700" cy="346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그룹 16">
            <a:extLst>
              <a:ext uri="{FF2B5EF4-FFF2-40B4-BE49-F238E27FC236}">
                <a16:creationId xmlns:a16="http://schemas.microsoft.com/office/drawing/2014/main" id="{3CE5B775-9A9A-451C-950A-463ED4ED8E40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2112963"/>
            <a:ext cx="7153275" cy="2959100"/>
            <a:chOff x="1189038" y="2112963"/>
            <a:chExt cx="7153275" cy="2857500"/>
          </a:xfrm>
        </p:grpSpPr>
        <p:sp>
          <p:nvSpPr>
            <p:cNvPr id="31759" name="AutoShape 81">
              <a:extLst>
                <a:ext uri="{FF2B5EF4-FFF2-40B4-BE49-F238E27FC236}">
                  <a16:creationId xmlns:a16="http://schemas.microsoft.com/office/drawing/2014/main" id="{96E0874C-4868-4C8C-8055-15365B8478E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89038" y="2112963"/>
              <a:ext cx="7153275" cy="28575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C16237"/>
                </a:gs>
                <a:gs pos="100000">
                  <a:srgbClr val="AB4E47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60" name="AutoShape 82">
              <a:extLst>
                <a:ext uri="{FF2B5EF4-FFF2-40B4-BE49-F238E27FC236}">
                  <a16:creationId xmlns:a16="http://schemas.microsoft.com/office/drawing/2014/main" id="{2594E3FC-A118-49C0-A300-7394C6A69A3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0163" y="2120900"/>
              <a:ext cx="6937375" cy="2803525"/>
            </a:xfrm>
            <a:prstGeom prst="roundRect">
              <a:avLst>
                <a:gd name="adj" fmla="val 16667"/>
              </a:avLst>
            </a:prstGeom>
            <a:solidFill>
              <a:srgbClr val="E9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61" name="AutoShape 83">
              <a:extLst>
                <a:ext uri="{FF2B5EF4-FFF2-40B4-BE49-F238E27FC236}">
                  <a16:creationId xmlns:a16="http://schemas.microsoft.com/office/drawing/2014/main" id="{061555A6-4090-46C2-847E-72E0DA4520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7313" y="4184650"/>
              <a:ext cx="6843712" cy="7096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8B65"/>
                </a:gs>
                <a:gs pos="100000">
                  <a:srgbClr val="F2BCA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62" name="AutoShape 84">
              <a:extLst>
                <a:ext uri="{FF2B5EF4-FFF2-40B4-BE49-F238E27FC236}">
                  <a16:creationId xmlns:a16="http://schemas.microsoft.com/office/drawing/2014/main" id="{23210D08-6498-4121-A887-A70A23E678E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7313" y="2143125"/>
              <a:ext cx="6843712" cy="7080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D8CC"/>
                </a:gs>
                <a:gs pos="100000">
                  <a:srgbClr val="E98B6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63" name="Text Box 92">
              <a:extLst>
                <a:ext uri="{FF2B5EF4-FFF2-40B4-BE49-F238E27FC236}">
                  <a16:creationId xmlns:a16="http://schemas.microsoft.com/office/drawing/2014/main" id="{9756CFA9-731C-43DF-9D36-16E74614BF2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57290" y="2563070"/>
              <a:ext cx="6800850" cy="505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14350" indent="-514350"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>
                <a:solidFill>
                  <a:srgbClr val="000000"/>
                </a:solidFill>
                <a:latin typeface="HY동녘M" pitchFamily="18" charset="-127"/>
              </a:endParaRPr>
            </a:p>
          </p:txBody>
        </p:sp>
      </p:grpSp>
      <p:sp>
        <p:nvSpPr>
          <p:cNvPr id="31747" name="제목 1">
            <a:extLst>
              <a:ext uri="{FF2B5EF4-FFF2-40B4-BE49-F238E27FC236}">
                <a16:creationId xmlns:a16="http://schemas.microsoft.com/office/drawing/2014/main" id="{67DD9E5E-6F60-49FC-BCB8-721EC62F2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동녘B" pitchFamily="18" charset="-127"/>
              </a:rPr>
              <a:t>연습해 봅시다</a:t>
            </a:r>
            <a:r>
              <a:rPr lang="en-US" altLang="ko-KR">
                <a:latin typeface="HY동녘B" pitchFamily="18" charset="-127"/>
              </a:rPr>
              <a:t>.</a:t>
            </a:r>
            <a:endParaRPr lang="ko-KR" altLang="en-US">
              <a:latin typeface="HY동녘B" pitchFamily="18" charset="-127"/>
            </a:endParaRPr>
          </a:p>
        </p:txBody>
      </p:sp>
      <p:grpSp>
        <p:nvGrpSpPr>
          <p:cNvPr id="31748" name="Group 85">
            <a:extLst>
              <a:ext uri="{FF2B5EF4-FFF2-40B4-BE49-F238E27FC236}">
                <a16:creationId xmlns:a16="http://schemas.microsoft.com/office/drawing/2014/main" id="{192111CC-C662-47E0-80B6-0F18E11BF34E}"/>
              </a:ext>
            </a:extLst>
          </p:cNvPr>
          <p:cNvGrpSpPr>
            <a:grpSpLocks/>
          </p:cNvGrpSpPr>
          <p:nvPr/>
        </p:nvGrpSpPr>
        <p:grpSpPr bwMode="auto">
          <a:xfrm>
            <a:off x="4454525" y="1804988"/>
            <a:ext cx="785813" cy="642937"/>
            <a:chOff x="1289" y="582"/>
            <a:chExt cx="668" cy="668"/>
          </a:xfrm>
        </p:grpSpPr>
        <p:sp>
          <p:nvSpPr>
            <p:cNvPr id="31754" name="Oval 86">
              <a:extLst>
                <a:ext uri="{FF2B5EF4-FFF2-40B4-BE49-F238E27FC236}">
                  <a16:creationId xmlns:a16="http://schemas.microsoft.com/office/drawing/2014/main" id="{595C27A7-361E-44A8-91C4-FF03D5280F8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55" name="Oval 87">
              <a:extLst>
                <a:ext uri="{FF2B5EF4-FFF2-40B4-BE49-F238E27FC236}">
                  <a16:creationId xmlns:a16="http://schemas.microsoft.com/office/drawing/2014/main" id="{A946F9C1-6627-414B-8749-7572635E4A3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56" name="Oval 88">
              <a:extLst>
                <a:ext uri="{FF2B5EF4-FFF2-40B4-BE49-F238E27FC236}">
                  <a16:creationId xmlns:a16="http://schemas.microsoft.com/office/drawing/2014/main" id="{48D1B3FB-70A0-4958-8FC4-F2803CF577F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57" name="Oval 89">
              <a:extLst>
                <a:ext uri="{FF2B5EF4-FFF2-40B4-BE49-F238E27FC236}">
                  <a16:creationId xmlns:a16="http://schemas.microsoft.com/office/drawing/2014/main" id="{6234D5A4-4512-4139-B2B5-63D7D58E76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758" name="Oval 90">
              <a:extLst>
                <a:ext uri="{FF2B5EF4-FFF2-40B4-BE49-F238E27FC236}">
                  <a16:creationId xmlns:a16="http://schemas.microsoft.com/office/drawing/2014/main" id="{4FBA571E-4C70-4EA3-A2EB-34614860F6F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1749" name="AutoShape 93">
            <a:extLst>
              <a:ext uri="{FF2B5EF4-FFF2-40B4-BE49-F238E27FC236}">
                <a16:creationId xmlns:a16="http://schemas.microsoft.com/office/drawing/2014/main" id="{80FE15F9-423E-4338-A1B4-7B85BB0ED13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3000" y="5072063"/>
            <a:ext cx="7153275" cy="869950"/>
          </a:xfrm>
          <a:prstGeom prst="roundRect">
            <a:avLst>
              <a:gd name="adj" fmla="val 40389"/>
            </a:avLst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750" name="AutoShape 94">
            <a:extLst>
              <a:ext uri="{FF2B5EF4-FFF2-40B4-BE49-F238E27FC236}">
                <a16:creationId xmlns:a16="http://schemas.microsoft.com/office/drawing/2014/main" id="{7E3D7DF3-B74B-4B95-948D-2BE01B2E4E5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90638" y="5095875"/>
            <a:ext cx="6842125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751" name="TextBox 18">
            <a:extLst>
              <a:ext uri="{FF2B5EF4-FFF2-40B4-BE49-F238E27FC236}">
                <a16:creationId xmlns:a16="http://schemas.microsoft.com/office/drawing/2014/main" id="{1AB02600-5C7B-4F04-836C-D7AFCEDE0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714500"/>
            <a:ext cx="53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800" b="1">
                <a:latin typeface="HY동녘B" pitchFamily="18" charset="-127"/>
                <a:ea typeface="HY동녘B" pitchFamily="18" charset="-127"/>
              </a:rPr>
              <a:t>?</a:t>
            </a:r>
            <a:endParaRPr lang="ko-KR" altLang="en-US" sz="4800" b="1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1752" name="Text Box 92">
            <a:extLst>
              <a:ext uri="{FF2B5EF4-FFF2-40B4-BE49-F238E27FC236}">
                <a16:creationId xmlns:a16="http://schemas.microsoft.com/office/drawing/2014/main" id="{56AE5E7E-1E48-431E-8E62-BE5BBC689ED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57313" y="2579688"/>
            <a:ext cx="680085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EMPLOYEE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에서 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2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번 부서 소속이면서 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manager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의 사원번호가 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4377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인 사람을 검색하라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EMPLOYEE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에서 직급이 과장이거나 월급이 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3000000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원 미만인 사람을 검색하라</a:t>
            </a:r>
            <a:r>
              <a:rPr lang="en-US" altLang="ko-KR" sz="2400">
                <a:solidFill>
                  <a:srgbClr val="000000"/>
                </a:solidFill>
                <a:latin typeface="HY동녘M" pitchFamily="18" charset="-127"/>
              </a:rPr>
              <a:t>.</a:t>
            </a: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 </a:t>
            </a:r>
            <a:endParaRPr lang="en-US" altLang="ko-KR" sz="2400">
              <a:solidFill>
                <a:srgbClr val="000000"/>
              </a:solidFill>
              <a:latin typeface="HY동녘M" pitchFamily="18" charset="-127"/>
            </a:endParaRPr>
          </a:p>
        </p:txBody>
      </p:sp>
      <p:pic>
        <p:nvPicPr>
          <p:cNvPr id="31753" name="그림 1">
            <a:extLst>
              <a:ext uri="{FF2B5EF4-FFF2-40B4-BE49-F238E27FC236}">
                <a16:creationId xmlns:a16="http://schemas.microsoft.com/office/drawing/2014/main" id="{6198EFD5-8213-45E1-96D4-FC08B9291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349875"/>
            <a:ext cx="66198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1|92.6|3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8.5"/>
</p:tagLst>
</file>

<file path=ppt/theme/theme1.xml><?xml version="1.0" encoding="utf-8"?>
<a:theme xmlns:a="http://schemas.openxmlformats.org/drawingml/2006/main" name="인터넷 세상">
  <a:themeElements>
    <a:clrScheme name="인터넷 세상 2">
      <a:dk1>
        <a:srgbClr val="000000"/>
      </a:dk1>
      <a:lt1>
        <a:srgbClr val="FFFFFF"/>
      </a:lt1>
      <a:dk2>
        <a:srgbClr val="003399"/>
      </a:dk2>
      <a:lt2>
        <a:srgbClr val="4D4D4D"/>
      </a:lt2>
      <a:accent1>
        <a:srgbClr val="336699"/>
      </a:accent1>
      <a:accent2>
        <a:srgbClr val="009999"/>
      </a:accent2>
      <a:accent3>
        <a:srgbClr val="FFFFFF"/>
      </a:accent3>
      <a:accent4>
        <a:srgbClr val="000000"/>
      </a:accent4>
      <a:accent5>
        <a:srgbClr val="ADB8CA"/>
      </a:accent5>
      <a:accent6>
        <a:srgbClr val="008A8A"/>
      </a:accent6>
      <a:hlink>
        <a:srgbClr val="CCECFF"/>
      </a:hlink>
      <a:folHlink>
        <a:srgbClr val="C0C0C0"/>
      </a:folHlink>
    </a:clrScheme>
    <a:fontScheme name="인터넷 세상">
      <a:majorFont>
        <a:latin typeface="MD솔체"/>
        <a:ea typeface="MD솔체"/>
        <a:cs typeface=""/>
      </a:majorFont>
      <a:minorFont>
        <a:latin typeface="MD솔체"/>
        <a:ea typeface="MD솔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인터넷 세상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인터넷 세상 2">
        <a:dk1>
          <a:srgbClr val="000000"/>
        </a:dk1>
        <a:lt1>
          <a:srgbClr val="FFFFFF"/>
        </a:lt1>
        <a:dk2>
          <a:srgbClr val="003399"/>
        </a:dk2>
        <a:lt2>
          <a:srgbClr val="4D4D4D"/>
        </a:lt2>
        <a:accent1>
          <a:srgbClr val="336699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008A8A"/>
        </a:accent6>
        <a:hlink>
          <a:srgbClr val="CCECFF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7938</TotalTime>
  <Words>1220</Words>
  <Application>Microsoft Office PowerPoint</Application>
  <PresentationFormat>화면 슬라이드 쇼(4:3)</PresentationFormat>
  <Paragraphs>379</Paragraphs>
  <Slides>26</Slides>
  <Notes>24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2" baseType="lpstr">
      <vt:lpstr>½Å¸íÁ¶</vt:lpstr>
      <vt:lpstr>HY견명조</vt:lpstr>
      <vt:lpstr>HY동녘B</vt:lpstr>
      <vt:lpstr>HY동녘M</vt:lpstr>
      <vt:lpstr>HY울릉도M</vt:lpstr>
      <vt:lpstr>MD솔체</vt:lpstr>
      <vt:lpstr>굴림</vt:lpstr>
      <vt:lpstr>돋움</vt:lpstr>
      <vt:lpstr>바탕체</vt:lpstr>
      <vt:lpstr>Arial</vt:lpstr>
      <vt:lpstr>Arial Black</vt:lpstr>
      <vt:lpstr>Tahoma</vt:lpstr>
      <vt:lpstr>Times New Roman</vt:lpstr>
      <vt:lpstr>Wingdings</vt:lpstr>
      <vt:lpstr>인터넷 세상</vt:lpstr>
      <vt:lpstr>Image</vt:lpstr>
      <vt:lpstr>Databases  질의어 - 관계대수</vt:lpstr>
      <vt:lpstr>PowerPoint 프레젠테이션</vt:lpstr>
      <vt:lpstr>관계대수와 SQL</vt:lpstr>
      <vt:lpstr>관계대수</vt:lpstr>
      <vt:lpstr>PowerPoint 프레젠테이션</vt:lpstr>
      <vt:lpstr>PowerPoint 프레젠테이션</vt:lpstr>
      <vt:lpstr>Selection</vt:lpstr>
      <vt:lpstr>PowerPoint 프레젠테이션</vt:lpstr>
      <vt:lpstr>연습해 봅시다.</vt:lpstr>
      <vt:lpstr>Projection</vt:lpstr>
      <vt:lpstr>PowerPoint 프레젠테이션</vt:lpstr>
      <vt:lpstr>연습해 봅시다.</vt:lpstr>
      <vt:lpstr>연산 순서와 이름변경</vt:lpstr>
      <vt:lpstr>집합연산</vt:lpstr>
      <vt:lpstr>합집합</vt:lpstr>
      <vt:lpstr>교집합</vt:lpstr>
      <vt:lpstr>차집합</vt:lpstr>
      <vt:lpstr>카테시안 프로덕트(곱)</vt:lpstr>
      <vt:lpstr>연습해 봅시다.</vt:lpstr>
      <vt:lpstr>PowerPoint 프레젠테이션</vt:lpstr>
      <vt:lpstr>PowerPoint 프레젠테이션</vt:lpstr>
      <vt:lpstr>관계적 완전성</vt:lpstr>
      <vt:lpstr>조인(JOIN)</vt:lpstr>
      <vt:lpstr>셀프조인</vt:lpstr>
      <vt:lpstr>연습문제</vt:lpstr>
      <vt:lpstr>관계대수의 확장</vt:lpstr>
    </vt:vector>
  </TitlesOfParts>
  <Company>우리집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장지웅</dc:creator>
  <cp:lastModifiedBy>장지웅(A0072)</cp:lastModifiedBy>
  <cp:revision>143</cp:revision>
  <dcterms:created xsi:type="dcterms:W3CDTF">2007-03-04T09:35:15Z</dcterms:created>
  <dcterms:modified xsi:type="dcterms:W3CDTF">2023-11-12T23:44:25Z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TC010610151042</vt:lpwstr>
  </property>
</Properties>
</file>